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57" r:id="rId2"/>
    <p:sldId id="402" r:id="rId3"/>
    <p:sldId id="448" r:id="rId4"/>
    <p:sldId id="449" r:id="rId5"/>
    <p:sldId id="450" r:id="rId6"/>
    <p:sldId id="451" r:id="rId7"/>
    <p:sldId id="452" r:id="rId8"/>
    <p:sldId id="403" r:id="rId9"/>
    <p:sldId id="404" r:id="rId10"/>
    <p:sldId id="409" r:id="rId11"/>
    <p:sldId id="261" r:id="rId12"/>
    <p:sldId id="443" r:id="rId13"/>
    <p:sldId id="441" r:id="rId14"/>
    <p:sldId id="442" r:id="rId15"/>
    <p:sldId id="263" r:id="rId16"/>
    <p:sldId id="262" r:id="rId17"/>
    <p:sldId id="290" r:id="rId18"/>
    <p:sldId id="312" r:id="rId19"/>
    <p:sldId id="340" r:id="rId20"/>
    <p:sldId id="447" r:id="rId21"/>
    <p:sldId id="265" r:id="rId22"/>
    <p:sldId id="434" r:id="rId23"/>
    <p:sldId id="401" r:id="rId24"/>
    <p:sldId id="313" r:id="rId25"/>
    <p:sldId id="272" r:id="rId26"/>
    <p:sldId id="273" r:id="rId27"/>
    <p:sldId id="436" r:id="rId28"/>
    <p:sldId id="437" r:id="rId29"/>
    <p:sldId id="438" r:id="rId30"/>
    <p:sldId id="439" r:id="rId31"/>
    <p:sldId id="455" r:id="rId32"/>
    <p:sldId id="314" r:id="rId33"/>
    <p:sldId id="310" r:id="rId34"/>
    <p:sldId id="377" r:id="rId35"/>
    <p:sldId id="305" r:id="rId36"/>
    <p:sldId id="297" r:id="rId37"/>
    <p:sldId id="446" r:id="rId38"/>
    <p:sldId id="456" r:id="rId39"/>
    <p:sldId id="283" r:id="rId40"/>
    <p:sldId id="416" r:id="rId41"/>
    <p:sldId id="454" r:id="rId42"/>
    <p:sldId id="45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5C24"/>
    <a:srgbClr val="A37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6939" autoAdjust="0"/>
  </p:normalViewPr>
  <p:slideViewPr>
    <p:cSldViewPr>
      <p:cViewPr varScale="1">
        <p:scale>
          <a:sx n="97" d="100"/>
          <a:sy n="97" d="100"/>
        </p:scale>
        <p:origin x="23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462DE-2CA9-4134-B14E-BC07658912CF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FAD2C-D9F5-465A-8F90-13A79E856F3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1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45614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03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43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712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361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F459C-23C8-427C-BBD3-8214E07443A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889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CED4B-C19D-4839-A65D-D07CE0CB74D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92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F459C-23C8-427C-BBD3-8214E07443A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6269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05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CED4B-C19D-4839-A65D-D07CE0CB74D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168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CED4B-C19D-4839-A65D-D07CE0CB74D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46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59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92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44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18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690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722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697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397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84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696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612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89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22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053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289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657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33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4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844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764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79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4375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220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24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16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50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38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89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5765D-698F-4405-AB49-8FB61C1ADD3D}" type="datetimeFigureOut">
              <a:rPr lang="en-GB" smtClean="0"/>
              <a:pPr/>
              <a:t>16/03/2024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C240F-CB4C-4FBB-A9F7-D22D5E5F7AB6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wm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hyperlink" Target="http://www.who.int/" TargetMode="External"/><Relationship Id="rId4" Type="http://schemas.openxmlformats.org/officeDocument/2006/relationships/image" Target="../media/image18.wmf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5.tiff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6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67.png"/><Relationship Id="rId9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-55075" y="820888"/>
            <a:ext cx="9252520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</a:rPr>
              <a:t>MODELING </a:t>
            </a:r>
            <a:r>
              <a:rPr lang="en-US" sz="3000" b="1">
                <a:solidFill>
                  <a:schemeClr val="bg1"/>
                </a:solidFill>
              </a:rPr>
              <a:t>IN PRACTICE</a:t>
            </a:r>
            <a:r>
              <a:rPr lang="en-US" sz="3000" b="1" dirty="0">
                <a:solidFill>
                  <a:schemeClr val="bg1"/>
                </a:solidFill>
              </a:rPr>
              <a:t>: THE LIFE CYCLE OF A MODELING PROJECT, FROM CONCEPTION TO PUBLICATION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- The example of Buruli ulcer in Cameroon -</a:t>
            </a:r>
            <a:endParaRPr lang="en-US" sz="3000" b="1" i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4766" y="6519446"/>
            <a:ext cx="3759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Workshop, </a:t>
            </a:r>
            <a:r>
              <a:rPr lang="fr-F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Ranomafana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March 2024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781637" y="4938770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Associate Scientific Director, PIVOT Madagascar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904103"/>
            <a:ext cx="1458855" cy="1258210"/>
          </a:xfrm>
          <a:prstGeom prst="rect">
            <a:avLst/>
          </a:prstGeom>
        </p:spPr>
      </p:pic>
      <p:pic>
        <p:nvPicPr>
          <p:cNvPr id="1026" name="Picture 2" descr="IP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72" y="3132610"/>
            <a:ext cx="1829387" cy="66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215" y="4229196"/>
            <a:ext cx="2255440" cy="667345"/>
          </a:xfrm>
          <a:prstGeom prst="rect">
            <a:avLst/>
          </a:prstGeom>
        </p:spPr>
      </p:pic>
      <p:pic>
        <p:nvPicPr>
          <p:cNvPr id="6" name="Picture 2" descr="UChicago GOP (@uchicagogop) / X">
            <a:extLst>
              <a:ext uri="{FF2B5EF4-FFF2-40B4-BE49-F238E27FC236}">
                <a16:creationId xmlns:a16="http://schemas.microsoft.com/office/drawing/2014/main" id="{88DBB92F-09F8-1C35-B49A-DBE9EB63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954" y="4130818"/>
            <a:ext cx="1381959" cy="138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">
            <a:extLst>
              <a:ext uri="{FF2B5EF4-FFF2-40B4-BE49-F238E27FC236}">
                <a16:creationId xmlns:a16="http://schemas.microsoft.com/office/drawing/2014/main" id="{0704AF31-95D9-2692-74E0-50C83AC4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349" y="3704088"/>
            <a:ext cx="2843138" cy="138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F83D0D-B9B0-D56E-1721-E927323BF4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513" y="2897491"/>
            <a:ext cx="1244420" cy="12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9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890620">
            <a:off x="1715779" y="-2173020"/>
            <a:ext cx="5700247" cy="906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The </a:t>
            </a:r>
            <a:r>
              <a:rPr lang="fr-FR" sz="4000" b="1" cap="all" dirty="0" err="1">
                <a:solidFill>
                  <a:schemeClr val="bg1"/>
                </a:solidFill>
                <a:ea typeface="+mj-ea"/>
                <a:cs typeface="+mj-cs"/>
              </a:rPr>
              <a:t>example</a:t>
            </a: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 of Buruli </a:t>
            </a:r>
            <a:r>
              <a:rPr lang="fr-FR" sz="4000" b="1" cap="all" dirty="0" err="1">
                <a:solidFill>
                  <a:schemeClr val="bg1"/>
                </a:solidFill>
                <a:ea typeface="+mj-ea"/>
                <a:cs typeface="+mj-cs"/>
              </a:rPr>
              <a:t>ulcer</a:t>
            </a: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in </a:t>
            </a:r>
            <a:r>
              <a:rPr lang="fr-FR" sz="4000" b="1" cap="all" dirty="0" err="1">
                <a:solidFill>
                  <a:schemeClr val="bg1"/>
                </a:solidFill>
                <a:ea typeface="+mj-ea"/>
                <a:cs typeface="+mj-cs"/>
              </a:rPr>
              <a:t>cameroon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86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56943" y="4946501"/>
              <a:ext cx="161614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Buruli ulcer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6156176" y="1196752"/>
            <a:ext cx="2855797" cy="5349111"/>
            <a:chOff x="6156176" y="1196752"/>
            <a:chExt cx="2855797" cy="5349111"/>
          </a:xfrm>
        </p:grpSpPr>
        <p:pic>
          <p:nvPicPr>
            <p:cNvPr id="60" name="Image 59" descr="Buruli 4.wm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176" y="1196752"/>
              <a:ext cx="2232248" cy="1314803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grpSp>
          <p:nvGrpSpPr>
            <p:cNvPr id="8" name="Groupe 66"/>
            <p:cNvGrpSpPr/>
            <p:nvPr/>
          </p:nvGrpSpPr>
          <p:grpSpPr>
            <a:xfrm>
              <a:off x="6378617" y="4581130"/>
              <a:ext cx="2633356" cy="1964733"/>
              <a:chOff x="179512" y="2382560"/>
              <a:chExt cx="2016224" cy="1478489"/>
            </a:xfrm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</p:grpSpPr>
          <p:pic>
            <p:nvPicPr>
              <p:cNvPr id="61" name="Image 60" descr="Buruli 6.wmf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9512" y="2382560"/>
                <a:ext cx="2016224" cy="1478489"/>
              </a:xfrm>
              <a:prstGeom prst="rect">
                <a:avLst/>
              </a:prstGeom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</p:pic>
          <p:grpSp>
            <p:nvGrpSpPr>
              <p:cNvPr id="13" name="Groupe 65"/>
              <p:cNvGrpSpPr/>
              <p:nvPr/>
            </p:nvGrpSpPr>
            <p:grpSpPr>
              <a:xfrm>
                <a:off x="467544" y="2420888"/>
                <a:ext cx="1512168" cy="592846"/>
                <a:chOff x="467544" y="2420888"/>
                <a:chExt cx="1512168" cy="592846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67544" y="2420888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950819" y="2627080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429262" y="2440552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691680" y="2797710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72" name="Picture 2" descr="http://www.who.int/buruli/photos/Large_ulcer_Nigeria1_leg_large.jpg?ua=1"/>
            <p:cNvPicPr>
              <a:picLocks noChangeAspect="1" noChangeArrowheads="1"/>
            </p:cNvPicPr>
            <p:nvPr/>
          </p:nvPicPr>
          <p:blipFill>
            <a:blip r:embed="rId5" cstate="print"/>
            <a:srcRect r="2489"/>
            <a:stretch>
              <a:fillRect/>
            </a:stretch>
          </p:blipFill>
          <p:spPr bwMode="auto">
            <a:xfrm>
              <a:off x="6660232" y="2636912"/>
              <a:ext cx="2340208" cy="1799960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77" name="Groupe 76"/>
          <p:cNvGrpSpPr/>
          <p:nvPr/>
        </p:nvGrpSpPr>
        <p:grpSpPr>
          <a:xfrm>
            <a:off x="251520" y="836712"/>
            <a:ext cx="2768846" cy="5328592"/>
            <a:chOff x="251520" y="836712"/>
            <a:chExt cx="2768846" cy="5328592"/>
          </a:xfrm>
        </p:grpSpPr>
        <p:pic>
          <p:nvPicPr>
            <p:cNvPr id="70" name="Picture 2" descr="http://www.who.int/entity/buruli/photos/Nodule_Etuaful_(Large).jpg"/>
            <p:cNvPicPr>
              <a:picLocks noChangeAspect="1" noChangeArrowheads="1"/>
            </p:cNvPicPr>
            <p:nvPr/>
          </p:nvPicPr>
          <p:blipFill>
            <a:blip r:embed="rId6" cstate="print"/>
            <a:srcRect l="1871"/>
            <a:stretch>
              <a:fillRect/>
            </a:stretch>
          </p:blipFill>
          <p:spPr bwMode="auto">
            <a:xfrm>
              <a:off x="755576" y="836712"/>
              <a:ext cx="2264790" cy="1726944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pic>
          <p:nvPicPr>
            <p:cNvPr id="74" name="Image 73" descr="Oedema_arm_(Large)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520" y="2780928"/>
              <a:ext cx="2194530" cy="1642061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pic>
          <p:nvPicPr>
            <p:cNvPr id="75" name="Image 74" descr="Plaque_Ghana_large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576" y="4653136"/>
              <a:ext cx="2017046" cy="1512168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78" name="Groupe 77"/>
          <p:cNvGrpSpPr/>
          <p:nvPr/>
        </p:nvGrpSpPr>
        <p:grpSpPr>
          <a:xfrm>
            <a:off x="2843808" y="1628800"/>
            <a:ext cx="3456384" cy="2232248"/>
            <a:chOff x="2843808" y="1628800"/>
            <a:chExt cx="3456384" cy="2232248"/>
          </a:xfrm>
        </p:grpSpPr>
        <p:pic>
          <p:nvPicPr>
            <p:cNvPr id="71" name="Picture 4" descr="http://www.who.int/buruli/photos/small_ulcer_Benin_(Large).jpg?ua=1"/>
            <p:cNvPicPr>
              <a:picLocks noChangeAspect="1" noChangeArrowheads="1"/>
            </p:cNvPicPr>
            <p:nvPr/>
          </p:nvPicPr>
          <p:blipFill>
            <a:blip r:embed="rId9" cstate="print"/>
            <a:srcRect l="1875"/>
            <a:stretch>
              <a:fillRect/>
            </a:stretch>
          </p:blipFill>
          <p:spPr bwMode="auto">
            <a:xfrm>
              <a:off x="3491880" y="1628800"/>
              <a:ext cx="2120774" cy="1620977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6" name="Flèche droite 75"/>
            <p:cNvSpPr/>
            <p:nvPr/>
          </p:nvSpPr>
          <p:spPr>
            <a:xfrm>
              <a:off x="2843808" y="3429000"/>
              <a:ext cx="3456384" cy="43204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ZoneTexte 34"/>
          <p:cNvSpPr txBox="1"/>
          <p:nvPr/>
        </p:nvSpPr>
        <p:spPr>
          <a:xfrm>
            <a:off x="2771800" y="4149080"/>
            <a:ext cx="3651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affected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Children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&lt;15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25% cases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limitations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191279" y="6309322"/>
            <a:ext cx="2207656" cy="24622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fr-FR" sz="1000" dirty="0"/>
              <a:t>Source of images: </a:t>
            </a:r>
            <a:r>
              <a:rPr lang="fr-FR" sz="1000" dirty="0">
                <a:hlinkClick r:id="rId10"/>
              </a:rPr>
              <a:t>www.who.int</a:t>
            </a:r>
            <a:r>
              <a:rPr lang="fr-FR" sz="1000" dirty="0"/>
              <a:t> (2014)</a:t>
            </a:r>
            <a:endParaRPr lang="en-GB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58"/>
          <p:cNvGrpSpPr/>
          <p:nvPr/>
        </p:nvGrpSpPr>
        <p:grpSpPr>
          <a:xfrm>
            <a:off x="971600" y="1052736"/>
            <a:ext cx="6587532" cy="3600400"/>
            <a:chOff x="3347864" y="836712"/>
            <a:chExt cx="5724128" cy="2952328"/>
          </a:xfrm>
        </p:grpSpPr>
        <p:grpSp>
          <p:nvGrpSpPr>
            <p:cNvPr id="3" name="Groupe 56"/>
            <p:cNvGrpSpPr/>
            <p:nvPr/>
          </p:nvGrpSpPr>
          <p:grpSpPr>
            <a:xfrm>
              <a:off x="3347864" y="836712"/>
              <a:ext cx="5724128" cy="2952328"/>
              <a:chOff x="0" y="1052736"/>
              <a:chExt cx="9144000" cy="5256584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086" t="36000" r="49942" b="11441"/>
              <a:stretch>
                <a:fillRect/>
              </a:stretch>
            </p:blipFill>
            <p:spPr bwMode="auto">
              <a:xfrm>
                <a:off x="0" y="1052736"/>
                <a:ext cx="9144000" cy="5256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929265" y="6165304"/>
                <a:ext cx="1152128" cy="14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99592" y="3933056"/>
                <a:ext cx="1296144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852926" y="4026110"/>
                <a:ext cx="1378178" cy="41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BU </a:t>
                </a:r>
                <a:r>
                  <a:rPr lang="fr-FR" sz="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cases</a:t>
                </a:r>
                <a:r>
                  <a:rPr lang="fr-FR" sz="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2012</a:t>
                </a:r>
                <a:endParaRPr lang="en-GB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2" name="Connecteur droit 41"/>
              <p:cNvCxnSpPr/>
              <p:nvPr/>
            </p:nvCxnSpPr>
            <p:spPr>
              <a:xfrm>
                <a:off x="954666" y="4048494"/>
                <a:ext cx="1116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952548" y="6160541"/>
                <a:ext cx="1116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>
                <a:off x="957311" y="4047931"/>
                <a:ext cx="0" cy="288032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>
                <a:off x="2061246" y="4053257"/>
                <a:ext cx="0" cy="288032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ZoneTexte 57"/>
            <p:cNvSpPr txBox="1"/>
            <p:nvPr/>
          </p:nvSpPr>
          <p:spPr>
            <a:xfrm>
              <a:off x="6660232" y="3573596"/>
              <a:ext cx="2187137" cy="176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latin typeface="Century" pitchFamily="18" charset="0"/>
                </a:rPr>
                <a:t>WHO meeting on BU control and </a:t>
              </a:r>
              <a:r>
                <a:rPr lang="fr-FR" sz="800" dirty="0" err="1">
                  <a:latin typeface="Century" pitchFamily="18" charset="0"/>
                </a:rPr>
                <a:t>research</a:t>
              </a:r>
              <a:r>
                <a:rPr lang="fr-FR" sz="800" dirty="0">
                  <a:latin typeface="Century" pitchFamily="18" charset="0"/>
                </a:rPr>
                <a:t> (2013)</a:t>
              </a:r>
              <a:endParaRPr lang="en-GB" sz="800" dirty="0">
                <a:latin typeface="Century" pitchFamily="18" charset="0"/>
              </a:endParaRPr>
            </a:p>
          </p:txBody>
        </p:sp>
      </p:grpSp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2868543" y="4941168"/>
              <a:ext cx="619413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Buruli ulcer: an emergent and neglected disease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69" name="Ellipse 68"/>
          <p:cNvSpPr/>
          <p:nvPr/>
        </p:nvSpPr>
        <p:spPr>
          <a:xfrm rot="2544399">
            <a:off x="3908852" y="2862344"/>
            <a:ext cx="86409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4716016" y="1628800"/>
            <a:ext cx="3888432" cy="3095764"/>
            <a:chOff x="4716016" y="1628800"/>
            <a:chExt cx="3888432" cy="3095764"/>
          </a:xfrm>
        </p:grpSpPr>
        <p:grpSp>
          <p:nvGrpSpPr>
            <p:cNvPr id="67" name="Groupe 66"/>
            <p:cNvGrpSpPr/>
            <p:nvPr/>
          </p:nvGrpSpPr>
          <p:grpSpPr>
            <a:xfrm>
              <a:off x="4716016" y="1628800"/>
              <a:ext cx="3888432" cy="2808312"/>
              <a:chOff x="4788024" y="3861048"/>
              <a:chExt cx="3596468" cy="2691384"/>
            </a:xfrm>
          </p:grpSpPr>
          <p:pic>
            <p:nvPicPr>
              <p:cNvPr id="46" name="Image 45" descr="Figure Landier et al 2014.tif"/>
              <p:cNvPicPr>
                <a:picLocks noChangeAspect="1"/>
              </p:cNvPicPr>
              <p:nvPr/>
            </p:nvPicPr>
            <p:blipFill>
              <a:blip r:embed="rId4" cstate="print"/>
              <a:srcRect l="85569"/>
              <a:stretch>
                <a:fillRect/>
              </a:stretch>
            </p:blipFill>
            <p:spPr>
              <a:xfrm>
                <a:off x="7478824" y="3861048"/>
                <a:ext cx="905668" cy="2691384"/>
              </a:xfrm>
              <a:prstGeom prst="rect">
                <a:avLst/>
              </a:prstGeom>
            </p:spPr>
          </p:pic>
          <p:pic>
            <p:nvPicPr>
              <p:cNvPr id="50" name="Image 49" descr="Figure Landier et al 2014.tif"/>
              <p:cNvPicPr>
                <a:picLocks noChangeAspect="1"/>
              </p:cNvPicPr>
              <p:nvPr/>
            </p:nvPicPr>
            <p:blipFill>
              <a:blip r:embed="rId4" cstate="print"/>
              <a:srcRect r="57018"/>
              <a:stretch>
                <a:fillRect/>
              </a:stretch>
            </p:blipFill>
            <p:spPr>
              <a:xfrm>
                <a:off x="4788024" y="3861048"/>
                <a:ext cx="2697484" cy="2691384"/>
              </a:xfrm>
              <a:prstGeom prst="rect">
                <a:avLst/>
              </a:prstGeom>
            </p:spPr>
          </p:pic>
        </p:grpSp>
        <p:sp>
          <p:nvSpPr>
            <p:cNvPr id="68" name="ZoneTexte 67"/>
            <p:cNvSpPr txBox="1"/>
            <p:nvPr/>
          </p:nvSpPr>
          <p:spPr>
            <a:xfrm>
              <a:off x="6755992" y="4509120"/>
              <a:ext cx="17764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latin typeface="Century" pitchFamily="18" charset="0"/>
                </a:rPr>
                <a:t>Landier </a:t>
              </a:r>
              <a:r>
                <a:rPr lang="fr-FR" sz="800" i="1" dirty="0">
                  <a:latin typeface="Century" pitchFamily="18" charset="0"/>
                </a:rPr>
                <a:t>et al. </a:t>
              </a:r>
              <a:r>
                <a:rPr lang="fr-FR" sz="800" dirty="0">
                  <a:latin typeface="Century" pitchFamily="18" charset="0"/>
                </a:rPr>
                <a:t>(2014, </a:t>
              </a:r>
              <a:r>
                <a:rPr lang="fr-FR" sz="800" i="1" dirty="0" err="1">
                  <a:latin typeface="Century" pitchFamily="18" charset="0"/>
                </a:rPr>
                <a:t>PLoS</a:t>
              </a:r>
              <a:r>
                <a:rPr lang="fr-FR" sz="800" i="1" dirty="0">
                  <a:latin typeface="Century" pitchFamily="18" charset="0"/>
                </a:rPr>
                <a:t> </a:t>
              </a:r>
              <a:r>
                <a:rPr lang="fr-FR" sz="800" i="1" dirty="0" err="1">
                  <a:latin typeface="Century" pitchFamily="18" charset="0"/>
                </a:rPr>
                <a:t>NTDs</a:t>
              </a:r>
              <a:r>
                <a:rPr lang="fr-FR" sz="800" dirty="0">
                  <a:latin typeface="Century" pitchFamily="18" charset="0"/>
                </a:rPr>
                <a:t>)</a:t>
              </a:r>
              <a:endParaRPr lang="en-GB" sz="800" dirty="0">
                <a:latin typeface="Century" pitchFamily="18" charset="0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1547664" y="1052736"/>
            <a:ext cx="2736304" cy="3853315"/>
            <a:chOff x="1547664" y="1052736"/>
            <a:chExt cx="2736304" cy="385331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47664" y="1052736"/>
              <a:ext cx="2736304" cy="3853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Ellipse 30"/>
            <p:cNvSpPr/>
            <p:nvPr/>
          </p:nvSpPr>
          <p:spPr>
            <a:xfrm rot="2544399">
              <a:off x="2627354" y="3843769"/>
              <a:ext cx="288000" cy="324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/>
            <p:cNvSpPr/>
            <p:nvPr/>
          </p:nvSpPr>
          <p:spPr>
            <a:xfrm rot="2544399">
              <a:off x="2339322" y="3195697"/>
              <a:ext cx="288000" cy="324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V="1">
            <a:off x="2987824" y="3212976"/>
            <a:ext cx="1656184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638317" y="4941783"/>
            <a:ext cx="7958135" cy="724648"/>
            <a:chOff x="638317" y="4941783"/>
            <a:chExt cx="7958135" cy="724648"/>
          </a:xfrm>
        </p:grpSpPr>
        <p:sp>
          <p:nvSpPr>
            <p:cNvPr id="44" name="ZoneTexte 43"/>
            <p:cNvSpPr txBox="1"/>
            <p:nvPr/>
          </p:nvSpPr>
          <p:spPr>
            <a:xfrm rot="597613">
              <a:off x="5226619" y="4941783"/>
              <a:ext cx="3369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Around</a:t>
              </a:r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5000 new cases 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each</a:t>
              </a:r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year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21022650">
              <a:off x="638317" y="5297099"/>
              <a:ext cx="3244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Cases in more 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than</a:t>
              </a:r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30 countries </a:t>
              </a:r>
            </a:p>
          </p:txBody>
        </p:sp>
      </p:grpSp>
      <p:sp>
        <p:nvSpPr>
          <p:cNvPr id="51" name="ZoneTexte 50"/>
          <p:cNvSpPr txBox="1"/>
          <p:nvPr/>
        </p:nvSpPr>
        <p:spPr>
          <a:xfrm>
            <a:off x="3851920" y="5373216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Focal distribution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66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1. LITERATURE REVIEW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&amp;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IDENTIFICATION OF THE PROBLEM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99592" y="595552"/>
            <a:ext cx="3543049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question?</a:t>
            </a:r>
          </a:p>
        </p:txBody>
      </p:sp>
      <p:sp>
        <p:nvSpPr>
          <p:cNvPr id="3" name="Rectangle 2"/>
          <p:cNvSpPr/>
          <p:nvPr/>
        </p:nvSpPr>
        <p:spPr>
          <a:xfrm>
            <a:off x="3491881" y="1360807"/>
            <a:ext cx="3789900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interesting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4377327" y="3172565"/>
            <a:ext cx="669674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are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these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studies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short-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comings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2241047"/>
            <a:ext cx="669674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has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tried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how?</a:t>
            </a:r>
          </a:p>
        </p:txBody>
      </p:sp>
    </p:spTree>
    <p:extLst>
      <p:ext uri="{BB962C8B-B14F-4D97-AF65-F5344CB8AC3E}">
        <p14:creationId xmlns:p14="http://schemas.microsoft.com/office/powerpoint/2010/main" val="306029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8041123" y="6599918"/>
            <a:ext cx="1115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Introduction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5155" y="3500015"/>
            <a:ext cx="8388845" cy="292608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5" name="Forme libre 44"/>
          <p:cNvSpPr/>
          <p:nvPr/>
        </p:nvSpPr>
        <p:spPr>
          <a:xfrm>
            <a:off x="-1044624" y="2753692"/>
            <a:ext cx="10513566" cy="420370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3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27546">
            <a:off x="3286084" y="4821290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e 15"/>
          <p:cNvGrpSpPr>
            <a:grpSpLocks/>
          </p:cNvGrpSpPr>
          <p:nvPr/>
        </p:nvGrpSpPr>
        <p:grpSpPr bwMode="auto">
          <a:xfrm>
            <a:off x="3060205" y="3358009"/>
            <a:ext cx="2914650" cy="3155950"/>
            <a:chOff x="0" y="1268760"/>
            <a:chExt cx="4831696" cy="5315392"/>
          </a:xfrm>
        </p:grpSpPr>
        <p:pic>
          <p:nvPicPr>
            <p:cNvPr id="55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99588" y="5310427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2" name="Connecteur droit avec flèche 61"/>
            <p:cNvCxnSpPr/>
            <p:nvPr/>
          </p:nvCxnSpPr>
          <p:spPr>
            <a:xfrm flipH="1" flipV="1">
              <a:off x="2542167" y="2552154"/>
              <a:ext cx="1039498" cy="1847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 flipH="1" flipV="1">
              <a:off x="1071078" y="2306171"/>
              <a:ext cx="2510587" cy="20935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 flipV="1">
              <a:off x="826336" y="4292759"/>
              <a:ext cx="0" cy="1296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 flipH="1" flipV="1">
              <a:off x="1115817" y="4292759"/>
              <a:ext cx="2771119" cy="15133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H="1" flipV="1">
              <a:off x="792124" y="2421142"/>
              <a:ext cx="34212" cy="1438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V="1">
              <a:off x="3886935" y="4784727"/>
              <a:ext cx="0" cy="1007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V="1">
              <a:off x="1042131" y="4723230"/>
              <a:ext cx="2450059" cy="866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4" name="Rectangle à coins arrondis 73"/>
          <p:cNvSpPr/>
          <p:nvPr/>
        </p:nvSpPr>
        <p:spPr>
          <a:xfrm rot="3197541">
            <a:off x="4254928" y="3923964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5" name="Rectangle à coins arrondis 74"/>
          <p:cNvSpPr/>
          <p:nvPr/>
        </p:nvSpPr>
        <p:spPr>
          <a:xfrm rot="2126411">
            <a:off x="2990577" y="3685845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0" name="Rectangle à coins arrondis 79"/>
          <p:cNvSpPr/>
          <p:nvPr/>
        </p:nvSpPr>
        <p:spPr>
          <a:xfrm rot="19776295">
            <a:off x="3560231" y="4829955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2" name="Rectangle à coins arrondis 81"/>
          <p:cNvSpPr/>
          <p:nvPr/>
        </p:nvSpPr>
        <p:spPr>
          <a:xfrm rot="3042807">
            <a:off x="8291096" y="4641510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3" name="Rectangle à coins arrondis 82"/>
          <p:cNvSpPr/>
          <p:nvPr/>
        </p:nvSpPr>
        <p:spPr>
          <a:xfrm rot="2126411">
            <a:off x="5322948" y="4787172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4" name="Rectangle à coins arrondis 83"/>
          <p:cNvSpPr/>
          <p:nvPr/>
        </p:nvSpPr>
        <p:spPr>
          <a:xfrm rot="2126411">
            <a:off x="3268167" y="5990104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5" name="Rectangle à coins arrondis 84"/>
          <p:cNvSpPr/>
          <p:nvPr/>
        </p:nvSpPr>
        <p:spPr>
          <a:xfrm rot="20704105">
            <a:off x="7527030" y="4297414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6" name="Rectangle à coins arrondis 85"/>
          <p:cNvSpPr/>
          <p:nvPr/>
        </p:nvSpPr>
        <p:spPr>
          <a:xfrm rot="9803090">
            <a:off x="7895369" y="3839021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7" name="Rectangle à coins arrondis 86"/>
          <p:cNvSpPr/>
          <p:nvPr/>
        </p:nvSpPr>
        <p:spPr>
          <a:xfrm rot="18015246">
            <a:off x="5396903" y="6233510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8" name="Rectangle à coins arrondis 77"/>
          <p:cNvSpPr/>
          <p:nvPr/>
        </p:nvSpPr>
        <p:spPr>
          <a:xfrm rot="21013281" flipV="1">
            <a:off x="2198491" y="3278756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9" name="Rectangle à coins arrondis 78"/>
          <p:cNvSpPr/>
          <p:nvPr/>
        </p:nvSpPr>
        <p:spPr>
          <a:xfrm rot="4634300">
            <a:off x="1691854" y="3431608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grpSp>
        <p:nvGrpSpPr>
          <p:cNvPr id="5" name="Groupe 43"/>
          <p:cNvGrpSpPr/>
          <p:nvPr/>
        </p:nvGrpSpPr>
        <p:grpSpPr>
          <a:xfrm>
            <a:off x="950960" y="1522112"/>
            <a:ext cx="2492845" cy="2062136"/>
            <a:chOff x="950960" y="1261316"/>
            <a:chExt cx="2492845" cy="2062136"/>
          </a:xfrm>
        </p:grpSpPr>
        <p:pic>
          <p:nvPicPr>
            <p:cNvPr id="138246" name="Picture 6" descr="C:\Users\agarchitorena\AppData\Local\Microsoft\Windows\Temporary Internet Files\Content.IE5\ZK9FORED\MC900383058[1].wmf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CCE5CC"/>
                </a:clrFrom>
                <a:clrTo>
                  <a:srgbClr val="CCE5C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162740">
              <a:off x="966839" y="1740626"/>
              <a:ext cx="1812341" cy="1582826"/>
            </a:xfrm>
            <a:prstGeom prst="rect">
              <a:avLst/>
            </a:prstGeom>
            <a:noFill/>
          </p:spPr>
        </p:pic>
        <p:sp>
          <p:nvSpPr>
            <p:cNvPr id="95" name="Rectangle 94"/>
            <p:cNvSpPr/>
            <p:nvPr/>
          </p:nvSpPr>
          <p:spPr>
            <a:xfrm rot="17551834">
              <a:off x="122868" y="2089408"/>
              <a:ext cx="1800200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1167834">
              <a:off x="1283565" y="1661294"/>
              <a:ext cx="21602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e 35"/>
          <p:cNvGrpSpPr/>
          <p:nvPr/>
        </p:nvGrpSpPr>
        <p:grpSpPr>
          <a:xfrm>
            <a:off x="334648" y="210865"/>
            <a:ext cx="5911260" cy="533400"/>
            <a:chOff x="2263931" y="4896718"/>
            <a:chExt cx="5911260" cy="533400"/>
          </a:xfrm>
        </p:grpSpPr>
        <p:sp>
          <p:nvSpPr>
            <p:cNvPr id="4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688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gray">
            <a:xfrm>
              <a:off x="3044899" y="4941168"/>
              <a:ext cx="486453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i="1" dirty="0" err="1"/>
                <a:t>Mycobacterium</a:t>
              </a:r>
              <a:r>
                <a:rPr lang="fr-FR" sz="2400" i="1" dirty="0"/>
                <a:t> ulcerans</a:t>
              </a:r>
              <a:r>
                <a:rPr lang="fr-FR" sz="2400" dirty="0"/>
                <a:t>: </a:t>
              </a:r>
              <a:r>
                <a:rPr lang="fr-FR" sz="2400" dirty="0" err="1"/>
                <a:t>generalities</a:t>
              </a:r>
              <a:endParaRPr lang="en-GB" sz="2400" dirty="0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5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66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76" name="Rectangle 75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5004048" y="764704"/>
            <a:ext cx="3672408" cy="2736304"/>
            <a:chOff x="3203848" y="908720"/>
            <a:chExt cx="3395304" cy="2519700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203848" y="908720"/>
              <a:ext cx="3312368" cy="2291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" name="ZoneTexte 91"/>
            <p:cNvSpPr txBox="1"/>
            <p:nvPr/>
          </p:nvSpPr>
          <p:spPr>
            <a:xfrm>
              <a:off x="4211960" y="3212976"/>
              <a:ext cx="23871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>
                  <a:latin typeface="Century" pitchFamily="18" charset="0"/>
                </a:rPr>
                <a:t>Kaser</a:t>
              </a:r>
              <a:r>
                <a:rPr lang="fr-FR" sz="800" dirty="0">
                  <a:latin typeface="Century" pitchFamily="18" charset="0"/>
                </a:rPr>
                <a:t> </a:t>
              </a:r>
              <a:r>
                <a:rPr lang="fr-FR" sz="800" i="1" dirty="0">
                  <a:latin typeface="Century" pitchFamily="18" charset="0"/>
                </a:rPr>
                <a:t>et al. </a:t>
              </a:r>
              <a:r>
                <a:rPr lang="fr-FR" sz="800" dirty="0">
                  <a:latin typeface="Century" pitchFamily="18" charset="0"/>
                </a:rPr>
                <a:t>(2007, BMC </a:t>
              </a:r>
              <a:r>
                <a:rPr lang="fr-FR" sz="800" dirty="0" err="1">
                  <a:latin typeface="Century" pitchFamily="18" charset="0"/>
                </a:rPr>
                <a:t>Evolutionary</a:t>
              </a:r>
              <a:r>
                <a:rPr lang="fr-FR" sz="800" dirty="0">
                  <a:latin typeface="Century" pitchFamily="18" charset="0"/>
                </a:rPr>
                <a:t> </a:t>
              </a:r>
              <a:r>
                <a:rPr lang="fr-FR" sz="800" dirty="0" err="1">
                  <a:latin typeface="Century" pitchFamily="18" charset="0"/>
                </a:rPr>
                <a:t>Biology</a:t>
              </a:r>
              <a:r>
                <a:rPr lang="fr-FR" sz="800" dirty="0">
                  <a:latin typeface="Century" pitchFamily="18" charset="0"/>
                </a:rPr>
                <a:t>)</a:t>
              </a:r>
              <a:endParaRPr lang="en-GB" sz="800" dirty="0">
                <a:latin typeface="Century" pitchFamily="18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1038071" y="980728"/>
            <a:ext cx="27418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Multi-host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Environmentally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persistent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Rectangle à coins arrondis 51"/>
          <p:cNvSpPr/>
          <p:nvPr/>
        </p:nvSpPr>
        <p:spPr>
          <a:xfrm rot="3042807">
            <a:off x="6994953" y="6396939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6" name="Rectangle à coins arrondis 55"/>
          <p:cNvSpPr/>
          <p:nvPr/>
        </p:nvSpPr>
        <p:spPr>
          <a:xfrm rot="20704105">
            <a:off x="6662935" y="6412882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78" grpId="0" animBg="1"/>
      <p:bldP spid="79" grpId="0" animBg="1"/>
      <p:bldP spid="52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5701783" y="867422"/>
            <a:ext cx="35142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6" name="Groupe 60"/>
          <p:cNvGrpSpPr/>
          <p:nvPr/>
        </p:nvGrpSpPr>
        <p:grpSpPr>
          <a:xfrm>
            <a:off x="-195143" y="2514637"/>
            <a:ext cx="10201053" cy="4336048"/>
            <a:chOff x="-228453" y="2612787"/>
            <a:chExt cx="10201053" cy="4336048"/>
          </a:xfrm>
        </p:grpSpPr>
        <p:pic>
          <p:nvPicPr>
            <p:cNvPr id="1031" name="Picture 7" descr="C:\Users\agarchitorena\Pictures\Missions sur le terrain\Akonolinga\Par mois\Tous mois\A12-1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322102">
              <a:off x="-228453" y="2788202"/>
              <a:ext cx="3864348" cy="2898261"/>
            </a:xfrm>
            <a:prstGeom prst="rect">
              <a:avLst/>
            </a:prstGeom>
            <a:noFill/>
          </p:spPr>
        </p:pic>
        <p:pic>
          <p:nvPicPr>
            <p:cNvPr id="1028" name="Picture 4" descr="C:\Users\agarchitorena\Pictures\Missions sur le terrain\Akonolinga\Par mois\Tous mois\A9-2 (3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03468" y="3775205"/>
              <a:ext cx="4231506" cy="3173630"/>
            </a:xfrm>
            <a:prstGeom prst="rect">
              <a:avLst/>
            </a:prstGeom>
            <a:noFill/>
          </p:spPr>
        </p:pic>
        <p:pic>
          <p:nvPicPr>
            <p:cNvPr id="1026" name="Picture 2" descr="C:\Users\agarchitorena\Pictures\Missions sur le terrain\Akonolinga\Par mois\Tous mois\A16-10 (2)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0911684">
              <a:off x="5741094" y="2612787"/>
              <a:ext cx="4231506" cy="3173630"/>
            </a:xfrm>
            <a:prstGeom prst="rect">
              <a:avLst/>
            </a:prstGeom>
            <a:noFill/>
          </p:spPr>
        </p:pic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2385968" y="3879875"/>
              <a:ext cx="288925" cy="1428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  <p:sp>
          <p:nvSpPr>
            <p:cNvPr id="90" name="Rectangle 41"/>
            <p:cNvSpPr>
              <a:spLocks noChangeArrowheads="1"/>
            </p:cNvSpPr>
            <p:nvPr/>
          </p:nvSpPr>
          <p:spPr bwMode="auto">
            <a:xfrm>
              <a:off x="6671784" y="4744319"/>
              <a:ext cx="288925" cy="1428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  <p:sp>
          <p:nvSpPr>
            <p:cNvPr id="91" name="Rectangle 42"/>
            <p:cNvSpPr>
              <a:spLocks noChangeArrowheads="1"/>
            </p:cNvSpPr>
            <p:nvPr/>
          </p:nvSpPr>
          <p:spPr bwMode="auto">
            <a:xfrm>
              <a:off x="5333522" y="5104681"/>
              <a:ext cx="288925" cy="1428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  <p:sp>
          <p:nvSpPr>
            <p:cNvPr id="93" name="AutoShape 46"/>
            <p:cNvSpPr>
              <a:spLocks noChangeArrowheads="1"/>
            </p:cNvSpPr>
            <p:nvPr/>
          </p:nvSpPr>
          <p:spPr bwMode="auto">
            <a:xfrm rot="14944530">
              <a:off x="4296884" y="4153769"/>
              <a:ext cx="1624013" cy="211138"/>
            </a:xfrm>
            <a:custGeom>
              <a:avLst/>
              <a:gdLst>
                <a:gd name="T0" fmla="*/ 1109662 w 21600"/>
                <a:gd name="T1" fmla="*/ 0 h 21600"/>
                <a:gd name="T2" fmla="*/ 0 w 21600"/>
                <a:gd name="T3" fmla="*/ 105569 h 21600"/>
                <a:gd name="T4" fmla="*/ 1109662 w 21600"/>
                <a:gd name="T5" fmla="*/ 211138 h 21600"/>
                <a:gd name="T6" fmla="*/ 1479550 w 21600"/>
                <a:gd name="T7" fmla="*/ 105569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vert="eaVert" wrap="none" anchor="ctr"/>
            <a:lstStyle/>
            <a:p>
              <a:pPr>
                <a:defRPr/>
              </a:pPr>
              <a:endParaRPr lang="es-CO">
                <a:solidFill>
                  <a:schemeClr val="dk1"/>
                </a:solidFill>
                <a:latin typeface="+mn-lt"/>
                <a:cs typeface="+mn-cs"/>
              </a:endParaRPr>
            </a:p>
          </p:txBody>
        </p:sp>
        <p:sp>
          <p:nvSpPr>
            <p:cNvPr id="94" name="AutoShape 45"/>
            <p:cNvSpPr>
              <a:spLocks noChangeArrowheads="1"/>
            </p:cNvSpPr>
            <p:nvPr/>
          </p:nvSpPr>
          <p:spPr bwMode="auto">
            <a:xfrm rot="13484434">
              <a:off x="5041422" y="3952156"/>
              <a:ext cx="1770063" cy="228600"/>
            </a:xfrm>
            <a:custGeom>
              <a:avLst/>
              <a:gdLst>
                <a:gd name="T0" fmla="*/ 1188244 w 21600"/>
                <a:gd name="T1" fmla="*/ 0 h 21600"/>
                <a:gd name="T2" fmla="*/ 0 w 21600"/>
                <a:gd name="T3" fmla="*/ 113506 h 21600"/>
                <a:gd name="T4" fmla="*/ 1188244 w 21600"/>
                <a:gd name="T5" fmla="*/ 227012 h 21600"/>
                <a:gd name="T6" fmla="*/ 1584325 w 21600"/>
                <a:gd name="T7" fmla="*/ 113506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es-CO">
                <a:solidFill>
                  <a:schemeClr val="dk1"/>
                </a:solidFill>
                <a:latin typeface="+mn-lt"/>
                <a:cs typeface="+mn-cs"/>
              </a:endParaRPr>
            </a:p>
          </p:txBody>
        </p:sp>
        <p:sp>
          <p:nvSpPr>
            <p:cNvPr id="95" name="AutoShape 44"/>
            <p:cNvSpPr>
              <a:spLocks noChangeArrowheads="1"/>
            </p:cNvSpPr>
            <p:nvPr/>
          </p:nvSpPr>
          <p:spPr bwMode="auto">
            <a:xfrm rot="19754761">
              <a:off x="2554689" y="3384906"/>
              <a:ext cx="1323433" cy="17895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</p:grpSp>
      <p:grpSp>
        <p:nvGrpSpPr>
          <p:cNvPr id="7" name="Groupe 106"/>
          <p:cNvGrpSpPr/>
          <p:nvPr/>
        </p:nvGrpSpPr>
        <p:grpSpPr>
          <a:xfrm>
            <a:off x="3827376" y="1853381"/>
            <a:ext cx="1657350" cy="1503611"/>
            <a:chOff x="3539344" y="2060848"/>
            <a:chExt cx="1657350" cy="1503611"/>
          </a:xfrm>
        </p:grpSpPr>
        <p:pic>
          <p:nvPicPr>
            <p:cNvPr id="92" name="Image 12" descr="CAP6QFIWCA5HII7ZCAY9FTQJCALC8SEVCAK2FMGKCAXJJJWQCAVTJDNLCAOVYXYZCAK98GTJCAEUVQMFCA20EF7TCANKIVQ6CAMS5690CAP6TEHCCAILR9RQCAKS8A27CAEGJA9YCA9BEQP5CASMAGSQ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39344" y="2492896"/>
              <a:ext cx="1657350" cy="10715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3676312" y="2060848"/>
              <a:ext cx="1327736" cy="44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M. </a:t>
              </a:r>
              <a:r>
                <a:rPr lang="en-US" i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ulcerans</a:t>
              </a:r>
              <a:endPara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e 35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3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" name="Text Box 20"/>
            <p:cNvSpPr txBox="1">
              <a:spLocks noChangeArrowheads="1"/>
            </p:cNvSpPr>
            <p:nvPr/>
          </p:nvSpPr>
          <p:spPr bwMode="gray">
            <a:xfrm>
              <a:off x="2980236" y="4941168"/>
              <a:ext cx="654538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err="1"/>
                <a:t>Buruli</a:t>
              </a:r>
              <a:r>
                <a:rPr lang="fr-FR" sz="2400" dirty="0"/>
                <a:t> </a:t>
              </a:r>
              <a:r>
                <a:rPr lang="fr-FR" sz="2400" dirty="0" err="1"/>
                <a:t>ulcer</a:t>
              </a:r>
              <a:r>
                <a:rPr lang="fr-FR" sz="2400" dirty="0"/>
                <a:t>: a </a:t>
              </a:r>
              <a:r>
                <a:rPr lang="fr-FR" sz="2400" dirty="0" err="1"/>
                <a:t>disease</a:t>
              </a:r>
              <a:r>
                <a:rPr lang="fr-FR" sz="2400" dirty="0"/>
                <a:t> </a:t>
              </a:r>
              <a:r>
                <a:rPr lang="fr-FR" sz="2400" dirty="0" err="1"/>
                <a:t>linked</a:t>
              </a:r>
              <a:r>
                <a:rPr lang="fr-FR" sz="2400" dirty="0"/>
                <a:t> to </a:t>
              </a:r>
              <a:r>
                <a:rPr lang="fr-FR" sz="2400" dirty="0" err="1"/>
                <a:t>aquatic</a:t>
              </a:r>
              <a:r>
                <a:rPr lang="fr-FR" sz="2400" dirty="0"/>
                <a:t> </a:t>
              </a:r>
              <a:r>
                <a:rPr lang="fr-FR" sz="2400" dirty="0" err="1"/>
                <a:t>ecosystems</a:t>
              </a:r>
              <a:endParaRPr lang="en-GB" sz="2400" dirty="0"/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61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62" name="Rectangle 61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ZoneTexte 62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ii</a:t>
            </a:r>
          </a:p>
        </p:txBody>
      </p:sp>
      <p:grpSp>
        <p:nvGrpSpPr>
          <p:cNvPr id="32" name="Groupe 31"/>
          <p:cNvGrpSpPr/>
          <p:nvPr/>
        </p:nvGrpSpPr>
        <p:grpSpPr>
          <a:xfrm>
            <a:off x="216024" y="908720"/>
            <a:ext cx="4427984" cy="1499394"/>
            <a:chOff x="216024" y="908720"/>
            <a:chExt cx="4427984" cy="1499394"/>
          </a:xfrm>
        </p:grpSpPr>
        <p:sp>
          <p:nvSpPr>
            <p:cNvPr id="30" name="Rectangle 29"/>
            <p:cNvSpPr/>
            <p:nvPr/>
          </p:nvSpPr>
          <p:spPr>
            <a:xfrm>
              <a:off x="216024" y="1484784"/>
              <a:ext cx="442798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Proximity to stagnant or slow flowing waters</a:t>
              </a:r>
            </a:p>
            <a:p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Activities near water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536" y="908720"/>
              <a:ext cx="20330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 Risk factors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8"/>
          <p:cNvGrpSpPr/>
          <p:nvPr/>
        </p:nvGrpSpPr>
        <p:grpSpPr>
          <a:xfrm>
            <a:off x="899592" y="908050"/>
            <a:ext cx="7704856" cy="7632700"/>
            <a:chOff x="899592" y="908050"/>
            <a:chExt cx="7704856" cy="7632700"/>
          </a:xfrm>
        </p:grpSpPr>
        <p:pic>
          <p:nvPicPr>
            <p:cNvPr id="22" name="Image 3" descr="transmission3"/>
            <p:cNvPicPr>
              <a:picLocks noChangeAspect="1" noChangeArrowheads="1"/>
            </p:cNvPicPr>
            <p:nvPr/>
          </p:nvPicPr>
          <p:blipFill>
            <a:blip r:embed="rId3" cstate="print"/>
            <a:srcRect b="-28575"/>
            <a:stretch>
              <a:fillRect/>
            </a:stretch>
          </p:blipFill>
          <p:spPr bwMode="auto">
            <a:xfrm>
              <a:off x="899592" y="908050"/>
              <a:ext cx="7308850" cy="763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ZoneTexte 22"/>
            <p:cNvSpPr txBox="1"/>
            <p:nvPr/>
          </p:nvSpPr>
          <p:spPr>
            <a:xfrm>
              <a:off x="6516216" y="6320353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Century" pitchFamily="18" charset="0"/>
                </a:rPr>
                <a:t>Source: L. </a:t>
              </a:r>
              <a:r>
                <a:rPr lang="fr-FR" sz="1200" dirty="0" err="1">
                  <a:solidFill>
                    <a:schemeClr val="bg1"/>
                  </a:solidFill>
                  <a:latin typeface="Century" pitchFamily="18" charset="0"/>
                </a:rPr>
                <a:t>Marsollier</a:t>
              </a:r>
              <a:endParaRPr lang="fr-FR" sz="1200" dirty="0">
                <a:solidFill>
                  <a:schemeClr val="bg1"/>
                </a:solidFill>
                <a:latin typeface="Century" pitchFamily="18" charset="0"/>
              </a:endParaRPr>
            </a:p>
          </p:txBody>
        </p:sp>
      </p:grpSp>
      <p:sp>
        <p:nvSpPr>
          <p:cNvPr id="24578" name="Text Box 5"/>
          <p:cNvSpPr txBox="1">
            <a:spLocks noChangeArrowheads="1"/>
          </p:cNvSpPr>
          <p:nvPr/>
        </p:nvSpPr>
        <p:spPr bwMode="auto">
          <a:xfrm>
            <a:off x="4141267" y="2812653"/>
            <a:ext cx="862781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1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373" name="AutoShape 13"/>
          <p:cNvSpPr>
            <a:spLocks noChangeArrowheads="1"/>
          </p:cNvSpPr>
          <p:nvPr/>
        </p:nvSpPr>
        <p:spPr bwMode="auto">
          <a:xfrm>
            <a:off x="5222379" y="3285480"/>
            <a:ext cx="2735262" cy="863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6C050">
                  <a:alpha val="50000"/>
                </a:srgbClr>
              </a:gs>
              <a:gs pos="100000">
                <a:srgbClr val="195925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 </a:t>
            </a:r>
            <a:endParaRPr lang="en-US" sz="1400"/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973141" y="3415655"/>
            <a:ext cx="33432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Hypothesis 2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Aquatic biting bugs as vectors</a:t>
            </a:r>
          </a:p>
        </p:txBody>
      </p:sp>
      <p:sp>
        <p:nvSpPr>
          <p:cNvPr id="15374" name="AutoShape 14"/>
          <p:cNvSpPr>
            <a:spLocks noChangeArrowheads="1"/>
          </p:cNvSpPr>
          <p:nvPr/>
        </p:nvSpPr>
        <p:spPr bwMode="auto">
          <a:xfrm>
            <a:off x="1148463" y="3285555"/>
            <a:ext cx="2808288" cy="86352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AEA1E">
                  <a:alpha val="50000"/>
                </a:srgbClr>
              </a:gs>
              <a:gs pos="100000">
                <a:srgbClr val="6C6C0E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 </a:t>
            </a:r>
            <a:endParaRPr lang="en-US" sz="1400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1004001" y="3356992"/>
            <a:ext cx="30241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Hypothesis 1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Direct transmission from the environment  </a:t>
            </a:r>
          </a:p>
        </p:txBody>
      </p:sp>
      <p:grpSp>
        <p:nvGrpSpPr>
          <p:cNvPr id="3" name="Groupe 18"/>
          <p:cNvGrpSpPr/>
          <p:nvPr/>
        </p:nvGrpSpPr>
        <p:grpSpPr>
          <a:xfrm>
            <a:off x="557908" y="255315"/>
            <a:ext cx="5400000" cy="488950"/>
            <a:chOff x="2487191" y="4941168"/>
            <a:chExt cx="5400000" cy="488950"/>
          </a:xfrm>
        </p:grpSpPr>
        <p:sp>
          <p:nvSpPr>
            <p:cNvPr id="20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4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gray">
            <a:xfrm>
              <a:off x="3086739" y="4941168"/>
              <a:ext cx="434830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err="1"/>
                <a:t>Buruli</a:t>
              </a:r>
              <a:r>
                <a:rPr lang="fr-FR" sz="2400" dirty="0"/>
                <a:t> </a:t>
              </a:r>
              <a:r>
                <a:rPr lang="fr-FR" sz="2400" dirty="0" err="1"/>
                <a:t>ulcer</a:t>
              </a:r>
              <a:r>
                <a:rPr lang="fr-FR" sz="2400" dirty="0"/>
                <a:t>: a </a:t>
              </a:r>
              <a:r>
                <a:rPr lang="fr-FR" sz="2400" dirty="0" err="1"/>
                <a:t>mysterious</a:t>
              </a:r>
              <a:r>
                <a:rPr lang="fr-FR" sz="2400" dirty="0"/>
                <a:t> </a:t>
              </a:r>
              <a:r>
                <a:rPr lang="fr-FR" sz="2400" dirty="0" err="1"/>
                <a:t>disease</a:t>
              </a:r>
              <a:endParaRPr lang="en-GB" sz="2400" dirty="0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8041123" y="6599918"/>
            <a:ext cx="1115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Introduction</a:t>
            </a:r>
            <a:endParaRPr lang="en-GB" sz="1400" b="1" dirty="0">
              <a:solidFill>
                <a:schemeClr val="bg1"/>
              </a:solidFill>
            </a:endParaRPr>
          </a:p>
        </p:txBody>
      </p:sp>
      <p:grpSp>
        <p:nvGrpSpPr>
          <p:cNvPr id="27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28" name="Rectangle 27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15373" grpId="0" animBg="1"/>
      <p:bldP spid="15371" grpId="0"/>
      <p:bldP spid="15374" grpId="0" animBg="1"/>
      <p:bldP spid="153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à coins arrondis 49"/>
          <p:cNvSpPr/>
          <p:nvPr/>
        </p:nvSpPr>
        <p:spPr>
          <a:xfrm>
            <a:off x="227375" y="1668217"/>
            <a:ext cx="3240360" cy="14380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4000387" y="3140968"/>
            <a:ext cx="1872208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Environmental</a:t>
            </a:r>
            <a:r>
              <a:rPr lang="fr-FR" b="1" dirty="0"/>
              <a:t> </a:t>
            </a:r>
            <a:r>
              <a:rPr lang="fr-FR" b="1" dirty="0" err="1"/>
              <a:t>factors</a:t>
            </a:r>
            <a:endParaRPr lang="fr-FR" b="1" dirty="0"/>
          </a:p>
        </p:txBody>
      </p:sp>
      <p:sp>
        <p:nvSpPr>
          <p:cNvPr id="12" name="Flèche droite 11"/>
          <p:cNvSpPr/>
          <p:nvPr/>
        </p:nvSpPr>
        <p:spPr>
          <a:xfrm rot="16200000">
            <a:off x="4691516" y="2696896"/>
            <a:ext cx="576064" cy="23013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4" name="Flèche droite 13"/>
          <p:cNvSpPr/>
          <p:nvPr/>
        </p:nvSpPr>
        <p:spPr>
          <a:xfrm>
            <a:off x="6016611" y="1934612"/>
            <a:ext cx="1152128" cy="288032"/>
          </a:xfrm>
          <a:prstGeom prst="rightArrow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grpSp>
        <p:nvGrpSpPr>
          <p:cNvPr id="60" name="Groupe 59"/>
          <p:cNvGrpSpPr/>
          <p:nvPr/>
        </p:nvGrpSpPr>
        <p:grpSpPr>
          <a:xfrm>
            <a:off x="4166571" y="2564033"/>
            <a:ext cx="477619" cy="464263"/>
            <a:chOff x="4162120" y="2186213"/>
            <a:chExt cx="477619" cy="464263"/>
          </a:xfrm>
        </p:grpSpPr>
        <p:sp>
          <p:nvSpPr>
            <p:cNvPr id="45" name="Rectangle 9"/>
            <p:cNvSpPr>
              <a:spLocks noChangeArrowheads="1"/>
            </p:cNvSpPr>
            <p:nvPr/>
          </p:nvSpPr>
          <p:spPr bwMode="gray">
            <a:xfrm rot="3419336">
              <a:off x="4190158" y="2200895"/>
              <a:ext cx="421543" cy="477619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46" name="Text Box 11"/>
            <p:cNvSpPr txBox="1">
              <a:spLocks noChangeArrowheads="1"/>
            </p:cNvSpPr>
            <p:nvPr/>
          </p:nvSpPr>
          <p:spPr bwMode="gray">
            <a:xfrm>
              <a:off x="4276361" y="2186213"/>
              <a:ext cx="354013" cy="457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268437" y="1411905"/>
            <a:ext cx="477619" cy="464263"/>
            <a:chOff x="6263986" y="1034085"/>
            <a:chExt cx="477619" cy="464263"/>
          </a:xfrm>
        </p:grpSpPr>
        <p:sp>
          <p:nvSpPr>
            <p:cNvPr id="49" name="Rectangle 14"/>
            <p:cNvSpPr>
              <a:spLocks noChangeArrowheads="1"/>
            </p:cNvSpPr>
            <p:nvPr/>
          </p:nvSpPr>
          <p:spPr bwMode="gray">
            <a:xfrm rot="3419336">
              <a:off x="6292024" y="1048767"/>
              <a:ext cx="421543" cy="477619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68" name="Text Box 16"/>
            <p:cNvSpPr txBox="1">
              <a:spLocks noChangeArrowheads="1"/>
            </p:cNvSpPr>
            <p:nvPr/>
          </p:nvSpPr>
          <p:spPr bwMode="gray">
            <a:xfrm>
              <a:off x="6378227" y="1034085"/>
              <a:ext cx="354013" cy="457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5" name="Groupe 42"/>
          <p:cNvGrpSpPr/>
          <p:nvPr/>
        </p:nvGrpSpPr>
        <p:grpSpPr>
          <a:xfrm>
            <a:off x="116184" y="4314291"/>
            <a:ext cx="8587888" cy="533155"/>
            <a:chOff x="88568" y="4130429"/>
            <a:chExt cx="8587888" cy="533155"/>
          </a:xfrm>
        </p:grpSpPr>
        <p:grpSp>
          <p:nvGrpSpPr>
            <p:cNvPr id="8" name="Groupe 41"/>
            <p:cNvGrpSpPr/>
            <p:nvPr/>
          </p:nvGrpSpPr>
          <p:grpSpPr>
            <a:xfrm>
              <a:off x="88568" y="4149080"/>
              <a:ext cx="8587888" cy="514504"/>
              <a:chOff x="88568" y="4142576"/>
              <a:chExt cx="8587888" cy="514504"/>
            </a:xfrm>
          </p:grpSpPr>
          <p:sp>
            <p:nvSpPr>
              <p:cNvPr id="30" name="AutoShape 87"/>
              <p:cNvSpPr>
                <a:spLocks noChangeArrowheads="1"/>
              </p:cNvSpPr>
              <p:nvPr/>
            </p:nvSpPr>
            <p:spPr bwMode="gray">
              <a:xfrm>
                <a:off x="323528" y="4149080"/>
                <a:ext cx="8352928" cy="5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28575" algn="ctr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t" anchorCtr="0"/>
              <a:lstStyle/>
              <a:p>
                <a:r>
                  <a:rPr lang="en-US" dirty="0"/>
                  <a:t>        To understand the effects of environmental factors on </a:t>
                </a:r>
                <a:r>
                  <a:rPr lang="en-US" i="1" dirty="0" err="1"/>
                  <a:t>M.ulcerans</a:t>
                </a:r>
                <a:r>
                  <a:rPr lang="en-US" dirty="0"/>
                  <a:t> ecology</a:t>
                </a:r>
              </a:p>
              <a:p>
                <a:pPr algn="l"/>
                <a:endParaRPr lang="en-US" dirty="0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gray">
              <a:xfrm rot="3419336">
                <a:off x="109205" y="4121939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99CC00"/>
                  </a:gs>
                  <a:gs pos="100000">
                    <a:srgbClr val="475E00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</p:spPr>
            <p:txBody>
              <a:bodyPr rot="10800000" vert="eaVert" wrap="none" anchor="ctr">
                <a:flatTx/>
              </a:bodyPr>
              <a:lstStyle/>
              <a:p>
                <a:pPr algn="ctr" eaLnBrk="0" hangingPunct="0"/>
                <a:endParaRPr lang="es-ES" b="1"/>
              </a:p>
            </p:txBody>
          </p:sp>
        </p:grpSp>
        <p:sp>
          <p:nvSpPr>
            <p:cNvPr id="72" name="Text Box 11"/>
            <p:cNvSpPr txBox="1">
              <a:spLocks noChangeArrowheads="1"/>
            </p:cNvSpPr>
            <p:nvPr/>
          </p:nvSpPr>
          <p:spPr bwMode="gray">
            <a:xfrm>
              <a:off x="171696" y="4130429"/>
              <a:ext cx="34015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63" y="1506785"/>
            <a:ext cx="3419872" cy="1599458"/>
          </a:xfrm>
        </p:spPr>
        <p:txBody>
          <a:bodyPr wrap="square">
            <a:normAutofit/>
          </a:bodyPr>
          <a:lstStyle/>
          <a:p>
            <a:pPr algn="just">
              <a:buNone/>
            </a:pPr>
            <a:endParaRPr lang="fr-FR" sz="1200" b="1" u="sng" dirty="0"/>
          </a:p>
          <a:p>
            <a:pPr>
              <a:lnSpc>
                <a:spcPct val="120000"/>
              </a:lnSpc>
              <a:buNone/>
            </a:pPr>
            <a:r>
              <a:rPr lang="fr-FR" sz="1200" dirty="0"/>
              <a:t>	</a:t>
            </a:r>
            <a:r>
              <a:rPr lang="fr-FR" sz="2000" dirty="0"/>
              <a:t>To gain insights on the </a:t>
            </a:r>
            <a:r>
              <a:rPr lang="fr-FR" sz="2000" dirty="0" err="1"/>
              <a:t>ecological</a:t>
            </a:r>
            <a:r>
              <a:rPr lang="fr-FR" sz="2000" dirty="0"/>
              <a:t> </a:t>
            </a:r>
            <a:r>
              <a:rPr lang="fr-FR" sz="2000" dirty="0" err="1"/>
              <a:t>determinants</a:t>
            </a:r>
            <a:r>
              <a:rPr lang="fr-FR" sz="2000" dirty="0"/>
              <a:t> of </a:t>
            </a:r>
            <a:r>
              <a:rPr lang="fr-FR" sz="2000" dirty="0" err="1"/>
              <a:t>Buruli</a:t>
            </a:r>
            <a:r>
              <a:rPr lang="fr-FR" sz="2000" dirty="0"/>
              <a:t> </a:t>
            </a:r>
            <a:r>
              <a:rPr lang="fr-FR" sz="2000" dirty="0" err="1"/>
              <a:t>ulcer</a:t>
            </a:r>
            <a:r>
              <a:rPr lang="fr-FR" sz="2000" dirty="0"/>
              <a:t> </a:t>
            </a:r>
            <a:r>
              <a:rPr lang="fr-FR" sz="2000" dirty="0" err="1"/>
              <a:t>disease</a:t>
            </a:r>
            <a:r>
              <a:rPr lang="fr-FR" sz="2000" dirty="0"/>
              <a:t>.  </a:t>
            </a:r>
          </a:p>
        </p:txBody>
      </p:sp>
      <p:sp>
        <p:nvSpPr>
          <p:cNvPr id="85" name="AutoShape 8"/>
          <p:cNvSpPr>
            <a:spLocks noChangeArrowheads="1"/>
          </p:cNvSpPr>
          <p:nvPr/>
        </p:nvSpPr>
        <p:spPr bwMode="gray">
          <a:xfrm>
            <a:off x="299383" y="1060913"/>
            <a:ext cx="2952328" cy="50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 algn="ctr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buNone/>
            </a:pPr>
            <a:r>
              <a:rPr lang="fr-FR" sz="2400" b="1" dirty="0">
                <a:solidFill>
                  <a:schemeClr val="bg1"/>
                </a:solidFill>
              </a:rPr>
              <a:t>General objective</a:t>
            </a:r>
          </a:p>
        </p:txBody>
      </p:sp>
      <p:sp>
        <p:nvSpPr>
          <p:cNvPr id="86" name="AutoShape 7"/>
          <p:cNvSpPr>
            <a:spLocks noChangeArrowheads="1"/>
          </p:cNvSpPr>
          <p:nvPr/>
        </p:nvSpPr>
        <p:spPr bwMode="gray">
          <a:xfrm>
            <a:off x="243640" y="3551302"/>
            <a:ext cx="3059832" cy="5760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 algn="ctr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Specific objectives</a:t>
            </a:r>
          </a:p>
        </p:txBody>
      </p:sp>
      <p:grpSp>
        <p:nvGrpSpPr>
          <p:cNvPr id="11" name="Groupe 39"/>
          <p:cNvGrpSpPr/>
          <p:nvPr/>
        </p:nvGrpSpPr>
        <p:grpSpPr>
          <a:xfrm>
            <a:off x="116183" y="5103226"/>
            <a:ext cx="8587889" cy="576064"/>
            <a:chOff x="88567" y="4797152"/>
            <a:chExt cx="8587889" cy="576064"/>
          </a:xfrm>
        </p:grpSpPr>
        <p:sp>
          <p:nvSpPr>
            <p:cNvPr id="31" name="AutoShape 87"/>
            <p:cNvSpPr>
              <a:spLocks noChangeArrowheads="1"/>
            </p:cNvSpPr>
            <p:nvPr/>
          </p:nvSpPr>
          <p:spPr bwMode="gray">
            <a:xfrm>
              <a:off x="323528" y="4797152"/>
              <a:ext cx="8352928" cy="5760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t" anchorCtr="0"/>
            <a:lstStyle/>
            <a:p>
              <a:pPr algn="l"/>
              <a:endParaRPr lang="en-US" b="1" dirty="0"/>
            </a:p>
          </p:txBody>
        </p:sp>
        <p:grpSp>
          <p:nvGrpSpPr>
            <p:cNvPr id="15" name="Groupe 38"/>
            <p:cNvGrpSpPr/>
            <p:nvPr/>
          </p:nvGrpSpPr>
          <p:grpSpPr>
            <a:xfrm>
              <a:off x="88567" y="4862658"/>
              <a:ext cx="8587889" cy="483890"/>
              <a:chOff x="88567" y="4862658"/>
              <a:chExt cx="8587889" cy="483890"/>
            </a:xfrm>
          </p:grpSpPr>
          <p:sp>
            <p:nvSpPr>
              <p:cNvPr id="69" name="Rectangle 14"/>
              <p:cNvSpPr>
                <a:spLocks noChangeArrowheads="1"/>
              </p:cNvSpPr>
              <p:nvPr/>
            </p:nvSpPr>
            <p:spPr bwMode="gray">
              <a:xfrm rot="3419336">
                <a:off x="109204" y="4842021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2F47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6699"/>
                </a:extrusionClr>
              </a:sp3d>
            </p:spPr>
            <p:txBody>
              <a:bodyPr rot="10800000" vert="eaVert" wrap="none" anchor="ctr">
                <a:flatTx/>
              </a:bodyPr>
              <a:lstStyle/>
              <a:p>
                <a:pPr algn="ctr" eaLnBrk="0" hangingPunct="0"/>
                <a:endParaRPr lang="es-ES"/>
              </a:p>
            </p:txBody>
          </p:sp>
          <p:sp>
            <p:nvSpPr>
              <p:cNvPr id="70" name="Text Box 16"/>
              <p:cNvSpPr txBox="1">
                <a:spLocks noChangeArrowheads="1"/>
              </p:cNvSpPr>
              <p:nvPr/>
            </p:nvSpPr>
            <p:spPr bwMode="gray">
              <a:xfrm>
                <a:off x="171695" y="4884883"/>
                <a:ext cx="34015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55576" y="4892120"/>
                <a:ext cx="79208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To study the transmission of </a:t>
                </a:r>
                <a:r>
                  <a:rPr lang="en-US" i="1" dirty="0" err="1"/>
                  <a:t>M.ulcerans</a:t>
                </a:r>
                <a:r>
                  <a:rPr lang="en-US" dirty="0"/>
                  <a:t> from the aquatic environment to humans</a:t>
                </a:r>
                <a:endParaRPr lang="fr-FR" dirty="0"/>
              </a:p>
            </p:txBody>
          </p:sp>
        </p:grpSp>
      </p:grpSp>
      <p:grpSp>
        <p:nvGrpSpPr>
          <p:cNvPr id="39" name="Groupe 35"/>
          <p:cNvGrpSpPr/>
          <p:nvPr/>
        </p:nvGrpSpPr>
        <p:grpSpPr>
          <a:xfrm>
            <a:off x="557908" y="255315"/>
            <a:ext cx="4680000" cy="488950"/>
            <a:chOff x="2487191" y="4941168"/>
            <a:chExt cx="4680000" cy="48895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68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" name="Text Box 20"/>
            <p:cNvSpPr txBox="1">
              <a:spLocks noChangeArrowheads="1"/>
            </p:cNvSpPr>
            <p:nvPr/>
          </p:nvSpPr>
          <p:spPr bwMode="gray">
            <a:xfrm>
              <a:off x="3044899" y="4941168"/>
              <a:ext cx="3259289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/>
                <a:t>Objectives of the </a:t>
              </a:r>
              <a:r>
                <a:rPr lang="fr-FR" sz="2400" dirty="0" err="1"/>
                <a:t>project</a:t>
              </a:r>
              <a:endParaRPr lang="en-GB" sz="2400" dirty="0"/>
            </a:p>
          </p:txBody>
        </p:sp>
      </p:grpSp>
      <p:grpSp>
        <p:nvGrpSpPr>
          <p:cNvPr id="44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1" name="Rectangle 50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55" name="Text Box 6"/>
          <p:cNvSpPr txBox="1">
            <a:spLocks noChangeArrowheads="1"/>
          </p:cNvSpPr>
          <p:nvPr/>
        </p:nvSpPr>
        <p:spPr bwMode="gray">
          <a:xfrm>
            <a:off x="299383" y="210865"/>
            <a:ext cx="41069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iii</a:t>
            </a:r>
          </a:p>
        </p:txBody>
      </p:sp>
      <p:sp>
        <p:nvSpPr>
          <p:cNvPr id="56" name="Rectangle à coins arrondis 55"/>
          <p:cNvSpPr/>
          <p:nvPr/>
        </p:nvSpPr>
        <p:spPr>
          <a:xfrm>
            <a:off x="7160719" y="1628800"/>
            <a:ext cx="1872208" cy="864096"/>
          </a:xfrm>
          <a:prstGeom prst="roundRect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Buruli </a:t>
            </a:r>
            <a:r>
              <a:rPr lang="fr-FR" b="1" dirty="0" err="1"/>
              <a:t>ulcer</a:t>
            </a:r>
            <a:r>
              <a:rPr lang="fr-FR" b="1" dirty="0"/>
              <a:t> </a:t>
            </a:r>
          </a:p>
          <a:p>
            <a:pPr algn="ctr"/>
            <a:r>
              <a:rPr lang="fr-FR" b="1" dirty="0"/>
              <a:t>in </a:t>
            </a:r>
            <a:r>
              <a:rPr lang="fr-FR" b="1" dirty="0" err="1"/>
              <a:t>humans</a:t>
            </a:r>
            <a:endParaRPr lang="fr-FR" b="1" dirty="0"/>
          </a:p>
        </p:txBody>
      </p:sp>
      <p:sp>
        <p:nvSpPr>
          <p:cNvPr id="59" name="Rectangle à coins arrondis 58"/>
          <p:cNvSpPr/>
          <p:nvPr/>
        </p:nvSpPr>
        <p:spPr>
          <a:xfrm>
            <a:off x="3920359" y="1628800"/>
            <a:ext cx="2016224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M. ulcerans </a:t>
            </a:r>
            <a:r>
              <a:rPr lang="fr-FR" b="1" dirty="0" err="1"/>
              <a:t>dynamics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86" grpId="0" animBg="1"/>
      <p:bldP spid="56" grpId="0" animBg="1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dirty="0">
                <a:solidFill>
                  <a:schemeClr val="bg1"/>
                </a:solidFill>
                <a:ea typeface="+mj-ea"/>
                <a:cs typeface="+mj-cs"/>
              </a:rPr>
              <a:t>DATA COLLECTION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dirty="0">
                <a:solidFill>
                  <a:schemeClr val="bg1"/>
                </a:solidFill>
                <a:ea typeface="+mj-ea"/>
                <a:cs typeface="+mj-cs"/>
              </a:rPr>
              <a:t>&amp; DESCRIPTIVE ANALYSES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Box 27"/>
          <p:cNvSpPr txBox="1"/>
          <p:nvPr/>
        </p:nvSpPr>
        <p:spPr>
          <a:xfrm>
            <a:off x="1043608" y="823432"/>
            <a:ext cx="78922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 I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need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characterize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6120" y="3057931"/>
            <a:ext cx="5568897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3928" y="1888803"/>
            <a:ext cx="417915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fr-FR" sz="2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Spatial and/or temporal </a:t>
            </a:r>
            <a:r>
              <a:rPr lang="fr-FR" sz="22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dynamics</a:t>
            </a:r>
            <a:r>
              <a:rPr lang="fr-FR" sz="2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1" descr="C:\Users\agarchitorena\Pictures\Missions sur le terrain\Akonolinga\Par mois\Tous mois\A5-10 (6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4072" y="1302205"/>
            <a:ext cx="4659928" cy="3494947"/>
          </a:xfrm>
          <a:prstGeom prst="rect">
            <a:avLst/>
          </a:prstGeom>
          <a:noFill/>
        </p:spPr>
      </p:pic>
      <p:grpSp>
        <p:nvGrpSpPr>
          <p:cNvPr id="24" name="Groupe 28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5" name="Rectangle 24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2" descr="C:\Users\agarchitorena\Pictures\Fotos presentacion\P8300196.JPG"/>
          <p:cNvPicPr>
            <a:picLocks noChangeAspect="1" noChangeArrowheads="1"/>
          </p:cNvPicPr>
          <p:nvPr/>
        </p:nvPicPr>
        <p:blipFill>
          <a:blip r:embed="rId4" cstate="print"/>
          <a:srcRect l="6667"/>
          <a:stretch>
            <a:fillRect/>
          </a:stretch>
        </p:blipFill>
        <p:spPr bwMode="auto">
          <a:xfrm>
            <a:off x="-36512" y="1268760"/>
            <a:ext cx="4427984" cy="3558201"/>
          </a:xfrm>
          <a:prstGeom prst="rect">
            <a:avLst/>
          </a:prstGeom>
          <a:noFill/>
          <a:ln cmpd="sng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40" name="Rectangle 39"/>
          <p:cNvSpPr/>
          <p:nvPr/>
        </p:nvSpPr>
        <p:spPr>
          <a:xfrm rot="21232143">
            <a:off x="4679090" y="1757663"/>
            <a:ext cx="4347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Unfavourable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environments</a:t>
            </a:r>
          </a:p>
        </p:txBody>
      </p:sp>
      <p:sp>
        <p:nvSpPr>
          <p:cNvPr id="41" name="Rectangle 40"/>
          <p:cNvSpPr/>
          <p:nvPr/>
        </p:nvSpPr>
        <p:spPr>
          <a:xfrm rot="383947">
            <a:off x="512629" y="1574316"/>
            <a:ext cx="3970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Favourable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environments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7" name="Groupe 34"/>
          <p:cNvGrpSpPr/>
          <p:nvPr/>
        </p:nvGrpSpPr>
        <p:grpSpPr>
          <a:xfrm>
            <a:off x="238639" y="353095"/>
            <a:ext cx="5105400" cy="555625"/>
            <a:chOff x="107504" y="908720"/>
            <a:chExt cx="5105400" cy="555625"/>
          </a:xfrm>
        </p:grpSpPr>
        <p:grpSp>
          <p:nvGrpSpPr>
            <p:cNvPr id="48" name="Groupe 32"/>
            <p:cNvGrpSpPr/>
            <p:nvPr/>
          </p:nvGrpSpPr>
          <p:grpSpPr>
            <a:xfrm>
              <a:off x="107504" y="908720"/>
              <a:ext cx="5105400" cy="555625"/>
              <a:chOff x="1908175" y="1628775"/>
              <a:chExt cx="5105400" cy="555625"/>
            </a:xfrm>
          </p:grpSpPr>
          <p:sp>
            <p:nvSpPr>
              <p:cNvPr id="50" name="Line 8"/>
              <p:cNvSpPr>
                <a:spLocks noChangeShapeType="1"/>
              </p:cNvSpPr>
              <p:nvPr/>
            </p:nvSpPr>
            <p:spPr bwMode="gray">
              <a:xfrm>
                <a:off x="2212975" y="2184400"/>
                <a:ext cx="4800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1" name="Rectangle 9"/>
              <p:cNvSpPr>
                <a:spLocks noChangeArrowheads="1"/>
              </p:cNvSpPr>
              <p:nvPr/>
            </p:nvSpPr>
            <p:spPr bwMode="gray">
              <a:xfrm rot="3419336">
                <a:off x="1928812" y="1608138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99CC00"/>
                  </a:gs>
                  <a:gs pos="100000">
                    <a:srgbClr val="475E00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</p:spPr>
            <p:txBody>
              <a:bodyPr rot="10800000" vert="eaVert" wrap="none" anchor="ctr">
                <a:flatTx/>
              </a:bodyPr>
              <a:lstStyle/>
              <a:p>
                <a:pPr algn="ctr" eaLnBrk="0" hangingPunct="0"/>
                <a:endParaRPr lang="es-ES"/>
              </a:p>
            </p:txBody>
          </p:sp>
          <p:sp>
            <p:nvSpPr>
              <p:cNvPr id="52" name="Text Box 11"/>
              <p:cNvSpPr txBox="1">
                <a:spLocks noChangeArrowheads="1"/>
              </p:cNvSpPr>
              <p:nvPr/>
            </p:nvSpPr>
            <p:spPr bwMode="gray">
              <a:xfrm>
                <a:off x="1991303" y="1651000"/>
                <a:ext cx="340158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 dirty="0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974505" y="961564"/>
              <a:ext cx="17381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/>
                <a:t>Introduction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23528" y="5085184"/>
            <a:ext cx="3240360" cy="792088"/>
            <a:chOff x="7668344" y="260648"/>
            <a:chExt cx="1114628" cy="288032"/>
          </a:xfrm>
        </p:grpSpPr>
        <p:grpSp>
          <p:nvGrpSpPr>
            <p:cNvPr id="23" name="Groupe 33"/>
            <p:cNvGrpSpPr/>
            <p:nvPr/>
          </p:nvGrpSpPr>
          <p:grpSpPr>
            <a:xfrm>
              <a:off x="7668344" y="260648"/>
              <a:ext cx="1114628" cy="288032"/>
              <a:chOff x="6948264" y="692696"/>
              <a:chExt cx="1114628" cy="288032"/>
            </a:xfrm>
          </p:grpSpPr>
          <p:sp>
            <p:nvSpPr>
              <p:cNvPr id="28" name="Forme libre 27"/>
              <p:cNvSpPr/>
              <p:nvPr/>
            </p:nvSpPr>
            <p:spPr>
              <a:xfrm>
                <a:off x="6948264" y="764704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orme libre 29"/>
              <p:cNvSpPr/>
              <p:nvPr/>
            </p:nvSpPr>
            <p:spPr>
              <a:xfrm>
                <a:off x="6948264" y="692696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orme libre 36"/>
              <p:cNvSpPr/>
              <p:nvPr/>
            </p:nvSpPr>
            <p:spPr>
              <a:xfrm>
                <a:off x="6948264" y="836712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orme libre 37"/>
              <p:cNvSpPr/>
              <p:nvPr/>
            </p:nvSpPr>
            <p:spPr>
              <a:xfrm>
                <a:off x="6948264" y="908720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à coins arrondis 26"/>
            <p:cNvSpPr/>
            <p:nvPr/>
          </p:nvSpPr>
          <p:spPr>
            <a:xfrm rot="1202255">
              <a:off x="8228633" y="434370"/>
              <a:ext cx="136217" cy="3805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2" name="Rectangle à coins arrondis 41"/>
          <p:cNvSpPr/>
          <p:nvPr/>
        </p:nvSpPr>
        <p:spPr>
          <a:xfrm rot="6415045">
            <a:off x="1365951" y="5438894"/>
            <a:ext cx="396000" cy="1046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43" name="Rectangle à coins arrondis 42"/>
          <p:cNvSpPr/>
          <p:nvPr/>
        </p:nvSpPr>
        <p:spPr>
          <a:xfrm rot="3197541">
            <a:off x="717879" y="5510901"/>
            <a:ext cx="396000" cy="1046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44" name="Rectangle à coins arrondis 43"/>
          <p:cNvSpPr/>
          <p:nvPr/>
        </p:nvSpPr>
        <p:spPr>
          <a:xfrm rot="3197541">
            <a:off x="2590088" y="5366886"/>
            <a:ext cx="396000" cy="1046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grpSp>
        <p:nvGrpSpPr>
          <p:cNvPr id="46" name="Groupe 33"/>
          <p:cNvGrpSpPr/>
          <p:nvPr/>
        </p:nvGrpSpPr>
        <p:grpSpPr>
          <a:xfrm>
            <a:off x="5076056" y="5085184"/>
            <a:ext cx="3240360" cy="792088"/>
            <a:chOff x="6948264" y="692696"/>
            <a:chExt cx="1114628" cy="288032"/>
          </a:xfrm>
        </p:grpSpPr>
        <p:sp>
          <p:nvSpPr>
            <p:cNvPr id="54" name="Forme libre 53"/>
            <p:cNvSpPr/>
            <p:nvPr/>
          </p:nvSpPr>
          <p:spPr>
            <a:xfrm>
              <a:off x="6948264" y="764704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orme libre 54"/>
            <p:cNvSpPr/>
            <p:nvPr/>
          </p:nvSpPr>
          <p:spPr>
            <a:xfrm>
              <a:off x="6948264" y="692696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orme libre 55"/>
            <p:cNvSpPr/>
            <p:nvPr/>
          </p:nvSpPr>
          <p:spPr>
            <a:xfrm>
              <a:off x="6948264" y="836712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orme libre 56"/>
            <p:cNvSpPr/>
            <p:nvPr/>
          </p:nvSpPr>
          <p:spPr>
            <a:xfrm>
              <a:off x="6948264" y="908720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5" name="Flèche droite 34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6" name="Rectangle à coins arrondis 35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5" name="Flèche droite 44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291115" y="4946501"/>
              <a:ext cx="364221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Steps in a </a:t>
              </a:r>
              <a:r>
                <a:rPr lang="en-GB" sz="2400" dirty="0" err="1"/>
                <a:t>modeling</a:t>
              </a:r>
              <a:r>
                <a:rPr lang="en-GB" sz="2400" dirty="0"/>
                <a:t> project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101" y="836712"/>
            <a:ext cx="654961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err="1"/>
              <a:t>Development</a:t>
            </a:r>
            <a:r>
              <a:rPr lang="fr-FR" sz="2400" i="1" dirty="0"/>
              <a:t> of the </a:t>
            </a:r>
            <a:r>
              <a:rPr lang="fr-FR" sz="2400" i="1" dirty="0" err="1"/>
              <a:t>study</a:t>
            </a:r>
            <a:r>
              <a:rPr lang="fr-FR" sz="2400" i="1" dirty="0"/>
              <a:t> concept and question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err="1"/>
              <a:t>Literature</a:t>
            </a:r>
            <a:r>
              <a:rPr lang="fr-FR" sz="2400" i="1" dirty="0"/>
              <a:t> </a:t>
            </a:r>
            <a:r>
              <a:rPr lang="fr-FR" sz="2400" i="1" dirty="0" err="1"/>
              <a:t>review</a:t>
            </a:r>
            <a:endParaRPr lang="fr-FR" sz="2400" i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/>
              <a:t>Data collection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/>
              <a:t>Construction of model </a:t>
            </a:r>
            <a:r>
              <a:rPr lang="fr-FR" sz="2400" i="1" dirty="0" err="1"/>
              <a:t>framework</a:t>
            </a:r>
            <a:r>
              <a:rPr lang="fr-FR" sz="2400" i="1" dirty="0"/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/>
              <a:t>Model analyses and </a:t>
            </a:r>
            <a:r>
              <a:rPr lang="fr-FR" sz="2400" i="1" dirty="0" err="1"/>
              <a:t>selection</a:t>
            </a:r>
            <a:endParaRPr lang="fr-FR" sz="2400" i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/>
              <a:t>Model validation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err="1"/>
              <a:t>Manuscript</a:t>
            </a:r>
            <a:r>
              <a:rPr lang="fr-FR" sz="2400" i="1" dirty="0"/>
              <a:t> </a:t>
            </a:r>
            <a:r>
              <a:rPr lang="fr-FR" sz="2400" i="1" dirty="0" err="1"/>
              <a:t>writing</a:t>
            </a:r>
            <a:r>
              <a:rPr lang="fr-FR" sz="2400" i="1" dirty="0"/>
              <a:t> and </a:t>
            </a:r>
            <a:r>
              <a:rPr lang="fr-FR" sz="2400" i="1" dirty="0" err="1"/>
              <a:t>submission</a:t>
            </a:r>
            <a:r>
              <a:rPr lang="fr-FR" sz="2400" i="1" dirty="0"/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48049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10"/>
          <p:cNvSpPr txBox="1">
            <a:spLocks noChangeArrowheads="1"/>
          </p:cNvSpPr>
          <p:nvPr/>
        </p:nvSpPr>
        <p:spPr bwMode="gray">
          <a:xfrm>
            <a:off x="2651125" y="1695450"/>
            <a:ext cx="39626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   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gray">
          <a:xfrm>
            <a:off x="6899597" y="1695450"/>
            <a:ext cx="39626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    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11" name="Groupe 33"/>
          <p:cNvGrpSpPr/>
          <p:nvPr/>
        </p:nvGrpSpPr>
        <p:grpSpPr>
          <a:xfrm>
            <a:off x="3851920" y="980728"/>
            <a:ext cx="1511833" cy="1809750"/>
            <a:chOff x="3851920" y="980728"/>
            <a:chExt cx="1511833" cy="18097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920" y="980728"/>
              <a:ext cx="1447800" cy="180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ZoneTexte 30"/>
            <p:cNvSpPr txBox="1"/>
            <p:nvPr/>
          </p:nvSpPr>
          <p:spPr>
            <a:xfrm>
              <a:off x="4427984" y="2038715"/>
              <a:ext cx="935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Akonolinga</a:t>
              </a:r>
              <a:endParaRPr lang="en-GB" sz="1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44008" y="2312888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e 35"/>
          <p:cNvGrpSpPr/>
          <p:nvPr/>
        </p:nvGrpSpPr>
        <p:grpSpPr>
          <a:xfrm>
            <a:off x="557908" y="255315"/>
            <a:ext cx="4680000" cy="488950"/>
            <a:chOff x="2487191" y="4941168"/>
            <a:chExt cx="4680000" cy="488950"/>
          </a:xfrm>
        </p:grpSpPr>
        <p:sp>
          <p:nvSpPr>
            <p:cNvPr id="3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68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3044899" y="4941168"/>
              <a:ext cx="223567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err="1"/>
                <a:t>Regions</a:t>
              </a:r>
              <a:r>
                <a:rPr lang="fr-FR" sz="2400" dirty="0"/>
                <a:t> of </a:t>
              </a:r>
              <a:r>
                <a:rPr lang="fr-FR" sz="2400" dirty="0" err="1"/>
                <a:t>study</a:t>
              </a:r>
              <a:endParaRPr lang="en-GB" sz="2400" dirty="0"/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107504" y="1052736"/>
            <a:ext cx="9036496" cy="5184576"/>
            <a:chOff x="107504" y="1052736"/>
            <a:chExt cx="9036496" cy="5184576"/>
          </a:xfrm>
        </p:grpSpPr>
        <p:grpSp>
          <p:nvGrpSpPr>
            <p:cNvPr id="4" name="Groupe 44"/>
            <p:cNvGrpSpPr/>
            <p:nvPr/>
          </p:nvGrpSpPr>
          <p:grpSpPr>
            <a:xfrm>
              <a:off x="395536" y="1052736"/>
              <a:ext cx="3312368" cy="1411686"/>
              <a:chOff x="755576" y="1124744"/>
              <a:chExt cx="3312368" cy="10908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e 36"/>
              <p:cNvGrpSpPr/>
              <p:nvPr/>
            </p:nvGrpSpPr>
            <p:grpSpPr>
              <a:xfrm>
                <a:off x="755576" y="1124744"/>
                <a:ext cx="3312368" cy="432000"/>
                <a:chOff x="0" y="30664"/>
                <a:chExt cx="3312368" cy="432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0" y="30665"/>
                  <a:ext cx="3312368" cy="389498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0" y="30664"/>
                  <a:ext cx="3312368" cy="432000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60960" rIns="106680" bIns="60960" numCol="1" spcCol="1270" anchor="ctr" anchorCtr="0">
                  <a:noAutofit/>
                </a:bodyPr>
                <a:lstStyle/>
                <a:p>
                  <a:pPr lvl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b="1" kern="1200" dirty="0" err="1"/>
                    <a:t>Akonolinga</a:t>
                  </a:r>
                  <a:endParaRPr lang="fr-FR" b="1" kern="1200" dirty="0"/>
                </a:p>
              </p:txBody>
            </p:sp>
          </p:grpSp>
          <p:grpSp>
            <p:nvGrpSpPr>
              <p:cNvPr id="6" name="Groupe 37"/>
              <p:cNvGrpSpPr/>
              <p:nvPr/>
            </p:nvGrpSpPr>
            <p:grpSpPr>
              <a:xfrm>
                <a:off x="755576" y="1556744"/>
                <a:ext cx="3312368" cy="658848"/>
                <a:chOff x="0" y="462664"/>
                <a:chExt cx="3312368" cy="658848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0" y="462664"/>
                  <a:ext cx="3312368" cy="513923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90000"/>
                  </a:schemeClr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rgbClr r="0" g="0" b="0"/>
                </a:lnRef>
                <a:fillRef idx="1">
                  <a:schemeClr val="accent3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0" y="462712"/>
                  <a:ext cx="3312368" cy="658800"/>
                </a:xfrm>
                <a:prstGeom prst="rect">
                  <a:avLst/>
                </a:prstGeom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0010" tIns="80010" rIns="106680" bIns="120015" numCol="1" spcCol="1270" anchor="t" anchorCtr="0">
                  <a:noAutofit/>
                </a:bodyPr>
                <a:lstStyle/>
                <a:p>
                  <a:pPr marL="114300" lvl="1" indent="-114300" algn="l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•"/>
                  </a:pPr>
                  <a:r>
                    <a:rPr lang="fr-FR" sz="1500" dirty="0" err="1"/>
                    <a:t>Landscape</a:t>
                  </a:r>
                  <a:r>
                    <a:rPr lang="fr-FR" sz="1500" dirty="0"/>
                    <a:t>: Tropical </a:t>
                  </a:r>
                  <a:r>
                    <a:rPr lang="fr-FR" sz="1500" dirty="0" err="1"/>
                    <a:t>rainforest</a:t>
                  </a:r>
                  <a:r>
                    <a:rPr lang="fr-FR" sz="1500" dirty="0"/>
                    <a:t> </a:t>
                  </a:r>
                </a:p>
                <a:p>
                  <a:pPr marL="114300" lvl="1" indent="-114300" algn="l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•"/>
                  </a:pPr>
                  <a:r>
                    <a:rPr lang="fr-FR" sz="1500" kern="1200" dirty="0"/>
                    <a:t> </a:t>
                  </a:r>
                  <a:r>
                    <a:rPr lang="fr-FR" sz="1500" kern="1200" dirty="0" err="1"/>
                    <a:t>Historically</a:t>
                  </a:r>
                  <a:r>
                    <a:rPr lang="fr-FR" sz="1500" kern="1200" dirty="0"/>
                    <a:t> </a:t>
                  </a:r>
                  <a:r>
                    <a:rPr lang="fr-FR" sz="1500" kern="1200" dirty="0" err="1"/>
                    <a:t>endemic</a:t>
                  </a:r>
                  <a:r>
                    <a:rPr lang="fr-FR" sz="1500" kern="1200" dirty="0"/>
                    <a:t> area (&gt;40 </a:t>
                  </a:r>
                  <a:r>
                    <a:rPr lang="fr-FR" sz="1500" kern="1200" dirty="0" err="1"/>
                    <a:t>years</a:t>
                  </a:r>
                  <a:r>
                    <a:rPr lang="fr-FR" sz="1500" kern="1200" dirty="0"/>
                    <a:t>)</a:t>
                  </a:r>
                </a:p>
              </p:txBody>
            </p:sp>
          </p:grpSp>
        </p:grpSp>
        <p:pic>
          <p:nvPicPr>
            <p:cNvPr id="2051" name="Picture 3" descr="C:\Users\agarchitorena\Pictures\Missions sur le terrain\Akonolinga\Par mois\Tous mois\A8-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504" y="2786206"/>
              <a:ext cx="4392488" cy="3294366"/>
            </a:xfrm>
            <a:prstGeom prst="rect">
              <a:avLst/>
            </a:prstGeom>
            <a:noFill/>
          </p:spPr>
        </p:pic>
        <p:grpSp>
          <p:nvGrpSpPr>
            <p:cNvPr id="52" name="Groupe 51"/>
            <p:cNvGrpSpPr/>
            <p:nvPr/>
          </p:nvGrpSpPr>
          <p:grpSpPr>
            <a:xfrm>
              <a:off x="4572000" y="2708920"/>
              <a:ext cx="4572000" cy="3528392"/>
              <a:chOff x="4716016" y="1628800"/>
              <a:chExt cx="3888432" cy="3095764"/>
            </a:xfrm>
          </p:grpSpPr>
          <p:grpSp>
            <p:nvGrpSpPr>
              <p:cNvPr id="53" name="Groupe 66"/>
              <p:cNvGrpSpPr/>
              <p:nvPr/>
            </p:nvGrpSpPr>
            <p:grpSpPr>
              <a:xfrm>
                <a:off x="4716016" y="1628800"/>
                <a:ext cx="3888432" cy="2843048"/>
                <a:chOff x="4788024" y="3861048"/>
                <a:chExt cx="3596468" cy="2724674"/>
              </a:xfrm>
            </p:grpSpPr>
            <p:pic>
              <p:nvPicPr>
                <p:cNvPr id="55" name="Image 54" descr="Figure Landier et al 2014.tif"/>
                <p:cNvPicPr>
                  <a:picLocks noChangeAspect="1"/>
                </p:cNvPicPr>
                <p:nvPr/>
              </p:nvPicPr>
              <p:blipFill>
                <a:blip r:embed="rId5" cstate="print"/>
                <a:srcRect l="85569"/>
                <a:stretch>
                  <a:fillRect/>
                </a:stretch>
              </p:blipFill>
              <p:spPr>
                <a:xfrm>
                  <a:off x="7478824" y="3861048"/>
                  <a:ext cx="905668" cy="2691384"/>
                </a:xfrm>
                <a:prstGeom prst="rect">
                  <a:avLst/>
                </a:prstGeom>
              </p:spPr>
            </p:pic>
            <p:pic>
              <p:nvPicPr>
                <p:cNvPr id="56" name="Image 55" descr="Figure Landier et al 2014.tif"/>
                <p:cNvPicPr>
                  <a:picLocks noChangeAspect="1"/>
                </p:cNvPicPr>
                <p:nvPr/>
              </p:nvPicPr>
              <p:blipFill>
                <a:blip r:embed="rId5" cstate="print"/>
                <a:srcRect r="57018"/>
                <a:stretch>
                  <a:fillRect/>
                </a:stretch>
              </p:blipFill>
              <p:spPr>
                <a:xfrm>
                  <a:off x="4788024" y="3894338"/>
                  <a:ext cx="2697484" cy="2691384"/>
                </a:xfrm>
                <a:prstGeom prst="rect">
                  <a:avLst/>
                </a:prstGeom>
              </p:spPr>
            </p:pic>
          </p:grpSp>
          <p:sp>
            <p:nvSpPr>
              <p:cNvPr id="54" name="ZoneTexte 53"/>
              <p:cNvSpPr txBox="1"/>
              <p:nvPr/>
            </p:nvSpPr>
            <p:spPr>
              <a:xfrm>
                <a:off x="6755992" y="4509120"/>
                <a:ext cx="17764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00" dirty="0">
                    <a:latin typeface="Century" pitchFamily="18" charset="0"/>
                  </a:rPr>
                  <a:t>Landier </a:t>
                </a:r>
                <a:r>
                  <a:rPr lang="fr-FR" sz="800" i="1" dirty="0">
                    <a:latin typeface="Century" pitchFamily="18" charset="0"/>
                  </a:rPr>
                  <a:t>et al. </a:t>
                </a:r>
                <a:r>
                  <a:rPr lang="fr-FR" sz="800" dirty="0">
                    <a:latin typeface="Century" pitchFamily="18" charset="0"/>
                  </a:rPr>
                  <a:t>(2014, </a:t>
                </a:r>
                <a:r>
                  <a:rPr lang="fr-FR" sz="800" i="1" dirty="0" err="1">
                    <a:latin typeface="Century" pitchFamily="18" charset="0"/>
                  </a:rPr>
                  <a:t>PLoS</a:t>
                </a:r>
                <a:r>
                  <a:rPr lang="fr-FR" sz="800" i="1" dirty="0">
                    <a:latin typeface="Century" pitchFamily="18" charset="0"/>
                  </a:rPr>
                  <a:t> </a:t>
                </a:r>
                <a:r>
                  <a:rPr lang="fr-FR" sz="800" i="1" dirty="0" err="1">
                    <a:latin typeface="Century" pitchFamily="18" charset="0"/>
                  </a:rPr>
                  <a:t>NTDs</a:t>
                </a:r>
                <a:r>
                  <a:rPr lang="fr-FR" sz="800" dirty="0">
                    <a:latin typeface="Century" pitchFamily="18" charset="0"/>
                  </a:rPr>
                  <a:t>)</a:t>
                </a:r>
                <a:endParaRPr lang="en-GB" sz="800" dirty="0">
                  <a:latin typeface="Century" pitchFamily="18" charset="0"/>
                </a:endParaRPr>
              </a:p>
            </p:txBody>
          </p:sp>
        </p:grpSp>
      </p:grpSp>
      <p:grpSp>
        <p:nvGrpSpPr>
          <p:cNvPr id="60" name="Groupe 59"/>
          <p:cNvGrpSpPr/>
          <p:nvPr/>
        </p:nvGrpSpPr>
        <p:grpSpPr>
          <a:xfrm>
            <a:off x="467545" y="1052736"/>
            <a:ext cx="8496943" cy="5256004"/>
            <a:chOff x="467545" y="1052736"/>
            <a:chExt cx="8496943" cy="5256004"/>
          </a:xfrm>
        </p:grpSpPr>
        <p:pic>
          <p:nvPicPr>
            <p:cNvPr id="2050" name="Picture 2" descr="C:\Users\agarchitorena\Pictures\Missions sur le terrain\Bankim\Bankim\1. Juin 2013\Bankim ville\Barrage\Rivière\P621009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0" y="2776178"/>
              <a:ext cx="4392488" cy="3294366"/>
            </a:xfrm>
            <a:prstGeom prst="rect">
              <a:avLst/>
            </a:prstGeom>
            <a:noFill/>
          </p:spPr>
        </p:pic>
        <p:grpSp>
          <p:nvGrpSpPr>
            <p:cNvPr id="7" name="Groupe 44"/>
            <p:cNvGrpSpPr/>
            <p:nvPr/>
          </p:nvGrpSpPr>
          <p:grpSpPr>
            <a:xfrm>
              <a:off x="5364088" y="1052736"/>
              <a:ext cx="3312368" cy="1411686"/>
              <a:chOff x="755576" y="1124744"/>
              <a:chExt cx="3312368" cy="10908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e 36"/>
              <p:cNvGrpSpPr/>
              <p:nvPr/>
            </p:nvGrpSpPr>
            <p:grpSpPr>
              <a:xfrm>
                <a:off x="755576" y="1124744"/>
                <a:ext cx="3312368" cy="432000"/>
                <a:chOff x="0" y="30664"/>
                <a:chExt cx="3312368" cy="43200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0" y="30665"/>
                  <a:ext cx="3312368" cy="389498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0" y="30664"/>
                  <a:ext cx="3312368" cy="432000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60960" rIns="106680" bIns="60960" numCol="1" spcCol="1270" anchor="ctr" anchorCtr="0">
                  <a:noAutofit/>
                </a:bodyPr>
                <a:lstStyle/>
                <a:p>
                  <a:pPr lvl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b="1" dirty="0" err="1"/>
                    <a:t>Bankim</a:t>
                  </a:r>
                  <a:endParaRPr lang="fr-FR" b="1" kern="1200" dirty="0"/>
                </a:p>
              </p:txBody>
            </p:sp>
          </p:grpSp>
          <p:grpSp>
            <p:nvGrpSpPr>
              <p:cNvPr id="9" name="Groupe 37"/>
              <p:cNvGrpSpPr/>
              <p:nvPr/>
            </p:nvGrpSpPr>
            <p:grpSpPr>
              <a:xfrm>
                <a:off x="755576" y="1556744"/>
                <a:ext cx="3312368" cy="658848"/>
                <a:chOff x="0" y="462664"/>
                <a:chExt cx="3312368" cy="658848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0" y="462664"/>
                  <a:ext cx="3312368" cy="513923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90000"/>
                  </a:schemeClr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rgbClr r="0" g="0" b="0"/>
                </a:lnRef>
                <a:fillRef idx="1">
                  <a:schemeClr val="accent3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0" y="462712"/>
                  <a:ext cx="3312368" cy="658800"/>
                </a:xfrm>
                <a:prstGeom prst="rect">
                  <a:avLst/>
                </a:prstGeom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0010" tIns="80010" rIns="106680" bIns="120015" numCol="1" spcCol="1270" anchor="t" anchorCtr="0">
                  <a:noAutofit/>
                </a:bodyPr>
                <a:lstStyle/>
                <a:p>
                  <a:pPr marL="114300" lvl="1" indent="-114300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Tx/>
                    <a:buChar char="••"/>
                  </a:pPr>
                  <a:r>
                    <a:rPr lang="fr-FR" sz="1500" dirty="0"/>
                    <a:t> </a:t>
                  </a:r>
                  <a:r>
                    <a:rPr lang="fr-FR" sz="1500" dirty="0" err="1"/>
                    <a:t>Landscape</a:t>
                  </a:r>
                  <a:r>
                    <a:rPr lang="fr-FR" sz="1500" dirty="0"/>
                    <a:t>: Savannah-Forest</a:t>
                  </a:r>
                </a:p>
                <a:p>
                  <a:pPr marL="114300" lvl="1" indent="-114300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Tx/>
                    <a:buChar char="••"/>
                  </a:pPr>
                  <a:r>
                    <a:rPr lang="fr-FR" sz="1500" dirty="0"/>
                    <a:t> New </a:t>
                  </a:r>
                  <a:r>
                    <a:rPr lang="fr-FR" sz="1500" dirty="0" err="1"/>
                    <a:t>endemic</a:t>
                  </a:r>
                  <a:r>
                    <a:rPr lang="fr-FR" sz="1500" dirty="0"/>
                    <a:t> area (10 </a:t>
                  </a:r>
                  <a:r>
                    <a:rPr lang="fr-FR" sz="1500" dirty="0" err="1"/>
                    <a:t>years</a:t>
                  </a:r>
                  <a:r>
                    <a:rPr lang="fr-FR" sz="1500" dirty="0"/>
                    <a:t>)</a:t>
                  </a:r>
                </a:p>
                <a:p>
                  <a:pPr marL="114300" lvl="1" indent="-114300" algn="l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•"/>
                  </a:pPr>
                  <a:endParaRPr lang="fr-FR" sz="1500" kern="1200" dirty="0"/>
                </a:p>
              </p:txBody>
            </p:sp>
          </p:grpSp>
        </p:grpSp>
        <p:grpSp>
          <p:nvGrpSpPr>
            <p:cNvPr id="59" name="Groupe 58"/>
            <p:cNvGrpSpPr/>
            <p:nvPr/>
          </p:nvGrpSpPr>
          <p:grpSpPr>
            <a:xfrm>
              <a:off x="467545" y="2769407"/>
              <a:ext cx="3456384" cy="3539333"/>
              <a:chOff x="467545" y="2769407"/>
              <a:chExt cx="3456384" cy="3539333"/>
            </a:xfrm>
          </p:grpSpPr>
          <p:pic>
            <p:nvPicPr>
              <p:cNvPr id="57" name="Image 56" descr="BU in Bankim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7545" y="2769407"/>
                <a:ext cx="3456384" cy="3323889"/>
              </a:xfrm>
              <a:prstGeom prst="rect">
                <a:avLst/>
              </a:prstGeom>
            </p:spPr>
          </p:pic>
          <p:sp>
            <p:nvSpPr>
              <p:cNvPr id="58" name="ZoneTexte 57"/>
              <p:cNvSpPr txBox="1"/>
              <p:nvPr/>
            </p:nvSpPr>
            <p:spPr>
              <a:xfrm>
                <a:off x="2546628" y="6093296"/>
                <a:ext cx="13773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00" dirty="0">
                    <a:latin typeface="Century" pitchFamily="18" charset="0"/>
                  </a:rPr>
                  <a:t>Marion </a:t>
                </a:r>
                <a:r>
                  <a:rPr lang="fr-FR" sz="800" i="1" dirty="0">
                    <a:latin typeface="Century" pitchFamily="18" charset="0"/>
                  </a:rPr>
                  <a:t>et al. </a:t>
                </a:r>
                <a:r>
                  <a:rPr lang="fr-FR" sz="800" dirty="0">
                    <a:latin typeface="Century" pitchFamily="18" charset="0"/>
                  </a:rPr>
                  <a:t>(2011, </a:t>
                </a:r>
                <a:r>
                  <a:rPr lang="fr-FR" sz="800" i="1" dirty="0">
                    <a:latin typeface="Century" pitchFamily="18" charset="0"/>
                  </a:rPr>
                  <a:t>EID</a:t>
                </a:r>
                <a:r>
                  <a:rPr lang="fr-FR" sz="800" dirty="0">
                    <a:latin typeface="Century" pitchFamily="18" charset="0"/>
                  </a:rPr>
                  <a:t>)</a:t>
                </a:r>
                <a:endParaRPr lang="en-GB" sz="800" dirty="0">
                  <a:latin typeface="Century" pitchFamily="18" charset="0"/>
                </a:endParaRPr>
              </a:p>
            </p:txBody>
          </p:sp>
        </p:grpSp>
      </p:grpSp>
      <p:grpSp>
        <p:nvGrpSpPr>
          <p:cNvPr id="62" name="Groupe 28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63" name="Rectangle 62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e 32"/>
          <p:cNvGrpSpPr/>
          <p:nvPr/>
        </p:nvGrpSpPr>
        <p:grpSpPr>
          <a:xfrm>
            <a:off x="238639" y="208806"/>
            <a:ext cx="520700" cy="483890"/>
            <a:chOff x="1908175" y="1628775"/>
            <a:chExt cx="520700" cy="483890"/>
          </a:xfrm>
        </p:grpSpPr>
        <p:sp>
          <p:nvSpPr>
            <p:cNvPr id="69" name="Rectangle 9"/>
            <p:cNvSpPr>
              <a:spLocks noChangeArrowheads="1"/>
            </p:cNvSpPr>
            <p:nvPr/>
          </p:nvSpPr>
          <p:spPr bwMode="gray">
            <a:xfrm rot="3419336">
              <a:off x="1928812" y="1608138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gray">
            <a:xfrm>
              <a:off x="1991303" y="1651000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7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30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32" name="Rectangle 31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35"/>
          <p:cNvGrpSpPr/>
          <p:nvPr/>
        </p:nvGrpSpPr>
        <p:grpSpPr>
          <a:xfrm>
            <a:off x="0" y="0"/>
            <a:ext cx="9162582" cy="2276872"/>
            <a:chOff x="0" y="0"/>
            <a:chExt cx="9162582" cy="2276872"/>
          </a:xfrm>
        </p:grpSpPr>
        <p:pic>
          <p:nvPicPr>
            <p:cNvPr id="40965" name="Picture 5" descr="C:\Users\agarchitorena\Pictures\Missions sur le terrain\Akonolinga\Par mois\12. Mai\P514001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66305" y="404664"/>
              <a:ext cx="2496277" cy="1872208"/>
            </a:xfrm>
            <a:prstGeom prst="rect">
              <a:avLst/>
            </a:prstGeom>
            <a:noFill/>
          </p:spPr>
        </p:pic>
        <p:pic>
          <p:nvPicPr>
            <p:cNvPr id="40966" name="Picture 6" descr="C:\Users\agarchitorena\Pictures\Missions sur le terrain\Bankim\3. Decembre\B15 (1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5856" y="390628"/>
              <a:ext cx="2466795" cy="1850096"/>
            </a:xfrm>
            <a:prstGeom prst="rect">
              <a:avLst/>
            </a:prstGeom>
            <a:noFill/>
          </p:spPr>
        </p:pic>
        <p:pic>
          <p:nvPicPr>
            <p:cNvPr id="40967" name="Picture 7" descr="C:\Users\agarchitorena\Pictures\Missions sur le terrain\Akonolinga\Par mois\12. Mai\P516005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395900"/>
              <a:ext cx="2411760" cy="1808820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0" y="0"/>
              <a:ext cx="9144000" cy="4046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1. </a:t>
              </a:r>
              <a:r>
                <a:rPr lang="fr-FR" b="1" dirty="0" err="1"/>
                <a:t>Fieldwork</a:t>
              </a:r>
              <a:r>
                <a:rPr lang="fr-FR" b="1" dirty="0"/>
                <a:t>: </a:t>
              </a:r>
              <a:r>
                <a:rPr lang="fr-FR" dirty="0" err="1"/>
                <a:t>Environmental</a:t>
              </a:r>
              <a:r>
                <a:rPr lang="fr-FR" dirty="0"/>
                <a:t> </a:t>
              </a:r>
              <a:r>
                <a:rPr lang="fr-FR" dirty="0" err="1"/>
                <a:t>sampling</a:t>
              </a:r>
              <a:endParaRPr lang="fr-FR" dirty="0"/>
            </a:p>
          </p:txBody>
        </p:sp>
        <p:sp>
          <p:nvSpPr>
            <p:cNvPr id="23" name="Flèche droite 22"/>
            <p:cNvSpPr/>
            <p:nvPr/>
          </p:nvSpPr>
          <p:spPr>
            <a:xfrm>
              <a:off x="2483768" y="1196752"/>
              <a:ext cx="792088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5796136" y="1196752"/>
              <a:ext cx="792088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6"/>
          <p:cNvGrpSpPr/>
          <p:nvPr/>
        </p:nvGrpSpPr>
        <p:grpSpPr>
          <a:xfrm>
            <a:off x="0" y="2204864"/>
            <a:ext cx="9144000" cy="2592288"/>
            <a:chOff x="0" y="2204864"/>
            <a:chExt cx="9144000" cy="2592288"/>
          </a:xfrm>
        </p:grpSpPr>
        <p:pic>
          <p:nvPicPr>
            <p:cNvPr id="40962" name="Picture 2" descr="C:\Users\agarchitorena\Pictures\Labo Yaoundé\P522006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35896" y="2564904"/>
              <a:ext cx="1787476" cy="2232248"/>
            </a:xfrm>
            <a:prstGeom prst="rect">
              <a:avLst/>
            </a:prstGeom>
            <a:noFill/>
          </p:spPr>
        </p:pic>
        <p:pic>
          <p:nvPicPr>
            <p:cNvPr id="40963" name="Picture 3" descr="C:\Users\agarchitorena\Pictures\Labo Yaoundé\P522007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92280" y="2636912"/>
              <a:ext cx="1800200" cy="2088232"/>
            </a:xfrm>
            <a:prstGeom prst="rect">
              <a:avLst/>
            </a:prstGeom>
            <a:noFill/>
          </p:spPr>
        </p:pic>
        <p:pic>
          <p:nvPicPr>
            <p:cNvPr id="40964" name="Picture 4" descr="C:\Users\agarchitorena\Pictures\Labo Yaoundé\P5220072.JPG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57" y="2636912"/>
              <a:ext cx="2688298" cy="2016224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0" y="2204864"/>
              <a:ext cx="9144000" cy="4046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2. </a:t>
              </a:r>
              <a:r>
                <a:rPr lang="fr-FR" b="1" dirty="0" err="1"/>
                <a:t>Laboratory</a:t>
              </a:r>
              <a:r>
                <a:rPr lang="fr-FR" b="1" dirty="0"/>
                <a:t> (CPC): </a:t>
              </a:r>
              <a:r>
                <a:rPr lang="fr-FR" dirty="0" err="1"/>
                <a:t>Taxonomic</a:t>
              </a:r>
              <a:r>
                <a:rPr lang="fr-FR" dirty="0"/>
                <a:t> identification &amp; Pool composition </a:t>
              </a:r>
            </a:p>
          </p:txBody>
        </p:sp>
        <p:sp>
          <p:nvSpPr>
            <p:cNvPr id="25" name="Flèche droite 24"/>
            <p:cNvSpPr/>
            <p:nvPr/>
          </p:nvSpPr>
          <p:spPr>
            <a:xfrm rot="10800000">
              <a:off x="5508104" y="3429000"/>
              <a:ext cx="1512168" cy="216025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Flèche droite 25"/>
            <p:cNvSpPr/>
            <p:nvPr/>
          </p:nvSpPr>
          <p:spPr>
            <a:xfrm rot="10800000">
              <a:off x="2771800" y="3429000"/>
              <a:ext cx="792088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37"/>
          <p:cNvGrpSpPr/>
          <p:nvPr/>
        </p:nvGrpSpPr>
        <p:grpSpPr>
          <a:xfrm>
            <a:off x="0" y="4653136"/>
            <a:ext cx="9144000" cy="1892591"/>
            <a:chOff x="0" y="4653136"/>
            <a:chExt cx="9144000" cy="1892591"/>
          </a:xfrm>
        </p:grpSpPr>
        <p:pic>
          <p:nvPicPr>
            <p:cNvPr id="40969" name="Picture 9" descr="http://www.pankaj-boutique.com/1825-4339-thickbox/mortiers-pilons-marbre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23528" y="5085184"/>
              <a:ext cx="1584176" cy="1415608"/>
            </a:xfrm>
            <a:prstGeom prst="rect">
              <a:avLst/>
            </a:prstGeom>
            <a:noFill/>
          </p:spPr>
        </p:pic>
        <p:pic>
          <p:nvPicPr>
            <p:cNvPr id="40971" name="Picture 11" descr="http://www.csiro.au/~/media/CSIROau/Divisions/CSIRO%20Plant%20Industry/DNApellet_CPI_set/Main.ashx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80536" y="5076876"/>
              <a:ext cx="1411544" cy="1448468"/>
            </a:xfrm>
            <a:prstGeom prst="rect">
              <a:avLst/>
            </a:prstGeom>
            <a:noFill/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412494" y="5085184"/>
              <a:ext cx="2551994" cy="1460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0" y="4653136"/>
              <a:ext cx="9144000" cy="4046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3. </a:t>
              </a:r>
              <a:r>
                <a:rPr lang="fr-FR" b="1" dirty="0" err="1"/>
                <a:t>Laboratory</a:t>
              </a:r>
              <a:r>
                <a:rPr lang="fr-FR" b="1" dirty="0"/>
                <a:t> (Angers): </a:t>
              </a:r>
              <a:r>
                <a:rPr lang="fr-FR" dirty="0"/>
                <a:t>DNA extraction &amp; Amplification</a:t>
              </a:r>
            </a:p>
          </p:txBody>
        </p:sp>
        <p:sp>
          <p:nvSpPr>
            <p:cNvPr id="28" name="Flèche droite 27"/>
            <p:cNvSpPr/>
            <p:nvPr/>
          </p:nvSpPr>
          <p:spPr>
            <a:xfrm>
              <a:off x="5508104" y="5733256"/>
              <a:ext cx="648072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2200" y="5229200"/>
              <a:ext cx="17281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 &amp; IS2404</a:t>
              </a:r>
            </a:p>
          </p:txBody>
        </p:sp>
        <p:sp>
          <p:nvSpPr>
            <p:cNvPr id="35" name="Flèche droite 34"/>
            <p:cNvSpPr/>
            <p:nvPr/>
          </p:nvSpPr>
          <p:spPr>
            <a:xfrm>
              <a:off x="2267744" y="5733256"/>
              <a:ext cx="1296144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e 66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0" name="Rectangle à coins arrondis 59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3" name="Flèche droite 62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4" name="Rectangle à coins arrondis 63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5" name="Flèche droite 64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pSp>
        <p:nvGrpSpPr>
          <p:cNvPr id="2" name="Groupe 49"/>
          <p:cNvGrpSpPr/>
          <p:nvPr/>
        </p:nvGrpSpPr>
        <p:grpSpPr>
          <a:xfrm>
            <a:off x="1115616" y="634976"/>
            <a:ext cx="7128792" cy="6223024"/>
            <a:chOff x="845514" y="246961"/>
            <a:chExt cx="7128792" cy="6223024"/>
          </a:xfrm>
        </p:grpSpPr>
        <p:pic>
          <p:nvPicPr>
            <p:cNvPr id="4" name="Image 3" descr="20140131_mise_en_forme_Andres__ss_legd.jpg"/>
            <p:cNvPicPr>
              <a:picLocks noChangeAspect="1"/>
            </p:cNvPicPr>
            <p:nvPr/>
          </p:nvPicPr>
          <p:blipFill>
            <a:blip r:embed="rId3" cstate="print"/>
            <a:srcRect b="38354"/>
            <a:stretch>
              <a:fillRect/>
            </a:stretch>
          </p:blipFill>
          <p:spPr>
            <a:xfrm>
              <a:off x="845514" y="246961"/>
              <a:ext cx="7128792" cy="6223024"/>
            </a:xfrm>
            <a:prstGeom prst="rect">
              <a:avLst/>
            </a:prstGeom>
          </p:spPr>
        </p:pic>
        <p:grpSp>
          <p:nvGrpSpPr>
            <p:cNvPr id="3" name="Groupe 49"/>
            <p:cNvGrpSpPr/>
            <p:nvPr/>
          </p:nvGrpSpPr>
          <p:grpSpPr>
            <a:xfrm>
              <a:off x="980565" y="4536303"/>
              <a:ext cx="6876000" cy="1377117"/>
              <a:chOff x="980565" y="4338209"/>
              <a:chExt cx="6876000" cy="13771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980565" y="4347174"/>
                <a:ext cx="6876000" cy="13681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434621" y="4626241"/>
                <a:ext cx="216024" cy="9450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rgbClr val="F7DD6D"/>
                  </a:gs>
                  <a:gs pos="100000">
                    <a:schemeClr val="accent2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1367626" y="5139262"/>
                <a:ext cx="252172" cy="23424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187624" y="4347174"/>
                <a:ext cx="16530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/>
                  <a:t>Type of </a:t>
                </a:r>
                <a:r>
                  <a:rPr lang="fr-FR" sz="1000" b="1" dirty="0" err="1"/>
                  <a:t>ecosystem</a:t>
                </a:r>
                <a:r>
                  <a:rPr lang="fr-FR" sz="1000" b="1" dirty="0"/>
                  <a:t> </a:t>
                </a:r>
                <a:r>
                  <a:rPr lang="fr-FR" sz="1000" b="1" dirty="0" err="1"/>
                  <a:t>sampled</a:t>
                </a:r>
                <a:endParaRPr lang="en-GB" sz="1000" b="1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5183595" y="4338209"/>
                <a:ext cx="8947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err="1"/>
                  <a:t>Elevation</a:t>
                </a:r>
                <a:r>
                  <a:rPr lang="fr-FR" sz="1000" b="1" dirty="0"/>
                  <a:t> (m)</a:t>
                </a:r>
                <a:endParaRPr lang="en-GB" sz="1000" b="1" dirty="0"/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91680" y="4842553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err="1"/>
                  <a:t>Flooded</a:t>
                </a:r>
                <a:r>
                  <a:rPr lang="fr-FR" sz="1000" dirty="0"/>
                  <a:t> Area</a:t>
                </a:r>
                <a:endParaRPr lang="en-GB" sz="1000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691680" y="5112367"/>
                <a:ext cx="5661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err="1"/>
                  <a:t>Swamp</a:t>
                </a:r>
                <a:endParaRPr lang="en-GB" sz="1000" dirty="0"/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691680" y="5400399"/>
                <a:ext cx="4491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/>
                  <a:t>River</a:t>
                </a:r>
                <a:endParaRPr lang="en-GB" sz="1000" dirty="0"/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691680" y="4563486"/>
                <a:ext cx="55976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/>
                  <a:t>Stream</a:t>
                </a:r>
                <a:endParaRPr lang="en-GB" sz="1000" dirty="0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203848" y="4347174"/>
                <a:ext cx="16898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err="1"/>
                  <a:t>Percentage</a:t>
                </a:r>
                <a:r>
                  <a:rPr lang="fr-FR" sz="1000" b="1" dirty="0"/>
                  <a:t> of Positive Pools</a:t>
                </a:r>
                <a:endParaRPr lang="en-GB" sz="1000" b="1" dirty="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3532234" y="4634598"/>
                <a:ext cx="58549" cy="57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5652120" y="4590381"/>
                <a:ext cx="4748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/>
                  <a:t>&lt; 300</a:t>
                </a:r>
                <a:endParaRPr lang="en-GB" sz="1000" dirty="0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5652120" y="5355286"/>
                <a:ext cx="5405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/>
                  <a:t>&gt; 1000</a:t>
                </a:r>
                <a:endParaRPr lang="en-GB" sz="1000" dirty="0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5562182" y="4968063"/>
                <a:ext cx="4683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/>
                  <a:t>   700</a:t>
                </a:r>
                <a:endParaRPr lang="en-GB" sz="1000" dirty="0"/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3707904" y="4547336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/>
                  <a:t>0</a:t>
                </a:r>
                <a:endParaRPr lang="en-GB" sz="1000" dirty="0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3707904" y="4716179"/>
                <a:ext cx="4203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/>
                  <a:t>1-10</a:t>
                </a:r>
                <a:endParaRPr lang="en-GB" sz="1000" dirty="0"/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3707904" y="4965049"/>
                <a:ext cx="4860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/>
                  <a:t>10-20</a:t>
                </a:r>
                <a:endParaRPr lang="en-GB" sz="1000" dirty="0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3741790" y="5283278"/>
                <a:ext cx="3802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/>
                  <a:t>&gt;20</a:t>
                </a:r>
                <a:endParaRPr lang="en-GB" sz="1000" dirty="0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1367500" y="4581416"/>
                <a:ext cx="252172" cy="234242"/>
              </a:xfrm>
              <a:prstGeom prst="ellipse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1367788" y="4860771"/>
                <a:ext cx="252172" cy="234242"/>
              </a:xfrm>
              <a:prstGeom prst="ellipse">
                <a:avLst/>
              </a:prstGeom>
              <a:solidFill>
                <a:srgbClr val="44A13D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1372983" y="5425514"/>
                <a:ext cx="252172" cy="234242"/>
              </a:xfrm>
              <a:prstGeom prst="ellipse">
                <a:avLst/>
              </a:prstGeom>
              <a:solidFill>
                <a:srgbClr val="B3B71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27" name="Ellipse 26"/>
              <p:cNvSpPr/>
              <p:nvPr/>
            </p:nvSpPr>
            <p:spPr>
              <a:xfrm>
                <a:off x="3442008" y="4977317"/>
                <a:ext cx="220783" cy="21602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28" name="Ellipse 27"/>
              <p:cNvSpPr/>
              <p:nvPr/>
            </p:nvSpPr>
            <p:spPr>
              <a:xfrm>
                <a:off x="3410907" y="5283279"/>
                <a:ext cx="288032" cy="2880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3505051" y="4779222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948264" y="4632812"/>
                <a:ext cx="648072" cy="288032"/>
              </a:xfrm>
              <a:prstGeom prst="rect">
                <a:avLst/>
              </a:prstGeom>
              <a:solidFill>
                <a:srgbClr val="A7E8F7"/>
              </a:solidFill>
              <a:ln w="63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6732240" y="4347174"/>
                <a:ext cx="4716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/>
                  <a:t>Basin</a:t>
                </a:r>
                <a:endParaRPr lang="en-GB" sz="1000" b="1" dirty="0"/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6876256" y="4605917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.</a:t>
                </a:r>
                <a:endParaRPr lang="en-GB" sz="1000" dirty="0"/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7002887" y="4677017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.</a:t>
                </a:r>
                <a:endParaRPr lang="en-GB" sz="1000" dirty="0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7137938" y="4605590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.</a:t>
                </a:r>
                <a:endParaRPr lang="en-GB" sz="1000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7002342" y="4506726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.</a:t>
                </a:r>
                <a:endParaRPr lang="en-GB" sz="1000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7281954" y="4659668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.</a:t>
                </a:r>
                <a:endParaRPr lang="en-GB" sz="1000" dirty="0"/>
              </a:p>
            </p:txBody>
          </p:sp>
          <p:sp>
            <p:nvSpPr>
              <p:cNvPr id="37" name="ZoneTexte 36"/>
              <p:cNvSpPr txBox="1"/>
              <p:nvPr/>
            </p:nvSpPr>
            <p:spPr>
              <a:xfrm>
                <a:off x="7290086" y="4524617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.</a:t>
                </a:r>
                <a:endParaRPr lang="en-GB" sz="1000" dirty="0"/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7398242" y="4614882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/>
                  <a:t>.</a:t>
                </a:r>
                <a:endParaRPr lang="en-GB" sz="1000" dirty="0"/>
              </a:p>
            </p:txBody>
          </p:sp>
        </p:grpSp>
        <p:sp>
          <p:nvSpPr>
            <p:cNvPr id="39" name="ZoneTexte 38"/>
            <p:cNvSpPr txBox="1"/>
            <p:nvPr/>
          </p:nvSpPr>
          <p:spPr>
            <a:xfrm>
              <a:off x="3491880" y="792467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/>
                <a:t>Bankim</a:t>
              </a:r>
              <a:endParaRPr lang="en-GB" sz="800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3617966" y="1223647"/>
              <a:ext cx="5533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Yaoundé</a:t>
              </a:r>
              <a:endParaRPr lang="en-GB" sz="8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4549306" y="1241865"/>
              <a:ext cx="5533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Yaoundé</a:t>
              </a:r>
              <a:endParaRPr lang="en-GB" sz="800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4758680" y="1052736"/>
              <a:ext cx="6543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/>
                <a:t>Akonolinga</a:t>
              </a:r>
              <a:endParaRPr lang="en-GB" sz="8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3437802" y="377769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b="1" dirty="0" err="1"/>
                <a:t>Cameroon</a:t>
              </a:r>
              <a:endParaRPr lang="en-GB" sz="900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391253" y="377769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b="1" dirty="0" err="1"/>
                <a:t>Cameroon</a:t>
              </a:r>
              <a:endParaRPr lang="en-GB" sz="900" b="1" dirty="0"/>
            </a:p>
          </p:txBody>
        </p:sp>
      </p:grpSp>
      <p:grpSp>
        <p:nvGrpSpPr>
          <p:cNvPr id="5" name="Groupe 55"/>
          <p:cNvGrpSpPr/>
          <p:nvPr/>
        </p:nvGrpSpPr>
        <p:grpSpPr>
          <a:xfrm>
            <a:off x="268079" y="194876"/>
            <a:ext cx="5688241" cy="549389"/>
            <a:chOff x="268079" y="194876"/>
            <a:chExt cx="5688241" cy="549389"/>
          </a:xfrm>
        </p:grpSpPr>
        <p:grpSp>
          <p:nvGrpSpPr>
            <p:cNvPr id="45" name="Groupe 4"/>
            <p:cNvGrpSpPr/>
            <p:nvPr/>
          </p:nvGrpSpPr>
          <p:grpSpPr>
            <a:xfrm>
              <a:off x="334648" y="210865"/>
              <a:ext cx="5621672" cy="533400"/>
              <a:chOff x="1991303" y="2874963"/>
              <a:chExt cx="5621672" cy="533400"/>
            </a:xfrm>
          </p:grpSpPr>
          <p:sp>
            <p:nvSpPr>
              <p:cNvPr id="46" name="Line 13"/>
              <p:cNvSpPr>
                <a:spLocks noChangeShapeType="1"/>
              </p:cNvSpPr>
              <p:nvPr/>
            </p:nvSpPr>
            <p:spPr bwMode="gray">
              <a:xfrm>
                <a:off x="2212975" y="3408363"/>
                <a:ext cx="540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8" name="Text Box 15"/>
              <p:cNvSpPr txBox="1">
                <a:spLocks noChangeArrowheads="1"/>
              </p:cNvSpPr>
              <p:nvPr/>
            </p:nvSpPr>
            <p:spPr bwMode="gray">
              <a:xfrm>
                <a:off x="2657475" y="2919413"/>
                <a:ext cx="481862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solidFill>
                      <a:srgbClr val="000000"/>
                    </a:solidFill>
                  </a:rPr>
                  <a:t>M. </a:t>
                </a:r>
                <a:r>
                  <a:rPr lang="en-US" sz="2400" i="1" dirty="0" err="1">
                    <a:solidFill>
                      <a:srgbClr val="000000"/>
                    </a:solidFill>
                  </a:rPr>
                  <a:t>ulcerans</a:t>
                </a:r>
                <a:r>
                  <a:rPr lang="en-US" sz="2400" i="1" dirty="0">
                    <a:solidFill>
                      <a:srgbClr val="000000"/>
                    </a:solidFill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</a:rPr>
                  <a:t>geographical distribution</a:t>
                </a:r>
              </a:p>
            </p:txBody>
          </p:sp>
          <p:sp>
            <p:nvSpPr>
              <p:cNvPr id="49" name="Text Box 16"/>
              <p:cNvSpPr txBox="1">
                <a:spLocks noChangeArrowheads="1"/>
              </p:cNvSpPr>
              <p:nvPr/>
            </p:nvSpPr>
            <p:spPr bwMode="gray">
              <a:xfrm>
                <a:off x="1991303" y="2874963"/>
                <a:ext cx="340158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 dirty="0">
                    <a:solidFill>
                      <a:srgbClr val="FFFFFF"/>
                    </a:solidFill>
                  </a:rPr>
                  <a:t>3</a:t>
                </a:r>
              </a:p>
            </p:txBody>
          </p:sp>
        </p:grpSp>
        <p:sp>
          <p:nvSpPr>
            <p:cNvPr id="54" name="Rectangle 9"/>
            <p:cNvSpPr>
              <a:spLocks noChangeArrowheads="1"/>
            </p:cNvSpPr>
            <p:nvPr/>
          </p:nvSpPr>
          <p:spPr bwMode="gray">
            <a:xfrm rot="3419336">
              <a:off x="288716" y="174239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55" name="Text Box 11"/>
            <p:cNvSpPr txBox="1">
              <a:spLocks noChangeArrowheads="1"/>
            </p:cNvSpPr>
            <p:nvPr/>
          </p:nvSpPr>
          <p:spPr bwMode="gray">
            <a:xfrm>
              <a:off x="351207" y="217101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47" name="Groupe 52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57" name="Rectangle 56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5326702" y="6258798"/>
            <a:ext cx="288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entury" pitchFamily="18" charset="0"/>
              </a:rPr>
              <a:t>Garchitorena </a:t>
            </a:r>
            <a:r>
              <a:rPr lang="fr-FR" sz="1200" i="1" dirty="0">
                <a:latin typeface="Century" pitchFamily="18" charset="0"/>
              </a:rPr>
              <a:t>et al</a:t>
            </a:r>
            <a:r>
              <a:rPr lang="fr-FR" sz="1200" dirty="0">
                <a:latin typeface="Century" pitchFamily="18" charset="0"/>
              </a:rPr>
              <a:t>. (2014, </a:t>
            </a:r>
            <a:r>
              <a:rPr lang="fr-FR" sz="1200" i="1" dirty="0" err="1">
                <a:latin typeface="Century" pitchFamily="18" charset="0"/>
              </a:rPr>
              <a:t>PloS</a:t>
            </a:r>
            <a:r>
              <a:rPr lang="fr-FR" sz="1200" i="1" dirty="0">
                <a:latin typeface="Century" pitchFamily="18" charset="0"/>
              </a:rPr>
              <a:t> </a:t>
            </a:r>
            <a:r>
              <a:rPr lang="fr-FR" sz="1200" i="1" dirty="0" err="1">
                <a:latin typeface="Century" pitchFamily="18" charset="0"/>
              </a:rPr>
              <a:t>NTDs</a:t>
            </a:r>
            <a:r>
              <a:rPr lang="fr-FR" sz="1200" dirty="0">
                <a:latin typeface="Century" pitchFamily="18" charset="0"/>
              </a:rPr>
              <a:t>)</a:t>
            </a:r>
            <a:endParaRPr lang="en-GB" sz="1200" i="1" dirty="0"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8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grpSp>
        <p:nvGrpSpPr>
          <p:cNvPr id="2" name="Groupe 4"/>
          <p:cNvGrpSpPr/>
          <p:nvPr/>
        </p:nvGrpSpPr>
        <p:grpSpPr>
          <a:xfrm>
            <a:off x="556320" y="255315"/>
            <a:ext cx="8337558" cy="488950"/>
            <a:chOff x="2212975" y="2919413"/>
            <a:chExt cx="8337558" cy="488950"/>
          </a:xfrm>
        </p:grpSpPr>
        <p:sp>
          <p:nvSpPr>
            <p:cNvPr id="6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810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78930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Seasonal fluctuations of </a:t>
              </a:r>
              <a:r>
                <a:rPr lang="en-US" sz="2400" i="1" dirty="0">
                  <a:solidFill>
                    <a:srgbClr val="000000"/>
                  </a:solidFill>
                </a:rPr>
                <a:t>M. </a:t>
              </a:r>
              <a:r>
                <a:rPr lang="en-US" sz="2400" i="1" dirty="0" err="1">
                  <a:solidFill>
                    <a:srgbClr val="000000"/>
                  </a:solidFill>
                </a:rPr>
                <a:t>ulcerans</a:t>
              </a:r>
              <a:r>
                <a:rPr lang="en-US" sz="2400" i="1" dirty="0">
                  <a:solidFill>
                    <a:srgbClr val="000000"/>
                  </a:solidFill>
                </a:rPr>
                <a:t> in </a:t>
              </a:r>
              <a:r>
                <a:rPr lang="en-US" sz="2400" dirty="0">
                  <a:solidFill>
                    <a:srgbClr val="000000"/>
                  </a:solidFill>
                </a:rPr>
                <a:t>freshwater ecosystems</a:t>
              </a: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14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16" name="Rectangle 15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Connecteur droit 12"/>
          <p:cNvCxnSpPr/>
          <p:nvPr/>
        </p:nvCxnSpPr>
        <p:spPr>
          <a:xfrm>
            <a:off x="900072" y="5877272"/>
            <a:ext cx="43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5724128" y="5877272"/>
            <a:ext cx="28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2678496" y="58772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2012</a:t>
            </a:r>
            <a:endParaRPr lang="en-GB" dirty="0"/>
          </a:p>
        </p:txBody>
      </p:sp>
      <p:sp>
        <p:nvSpPr>
          <p:cNvPr id="20" name="ZoneTexte 19"/>
          <p:cNvSpPr txBox="1"/>
          <p:nvPr/>
        </p:nvSpPr>
        <p:spPr>
          <a:xfrm>
            <a:off x="6804248" y="58772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2013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6702" y="6258798"/>
            <a:ext cx="288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entury" pitchFamily="18" charset="0"/>
              </a:rPr>
              <a:t>Garchitorena </a:t>
            </a:r>
            <a:r>
              <a:rPr lang="fr-FR" sz="1200" i="1" dirty="0">
                <a:latin typeface="Century" pitchFamily="18" charset="0"/>
              </a:rPr>
              <a:t>et al</a:t>
            </a:r>
            <a:r>
              <a:rPr lang="fr-FR" sz="1200" dirty="0">
                <a:latin typeface="Century" pitchFamily="18" charset="0"/>
              </a:rPr>
              <a:t>. (2014, </a:t>
            </a:r>
            <a:r>
              <a:rPr lang="fr-FR" sz="1200" i="1" dirty="0" err="1">
                <a:latin typeface="Century" pitchFamily="18" charset="0"/>
              </a:rPr>
              <a:t>PloS</a:t>
            </a:r>
            <a:r>
              <a:rPr lang="fr-FR" sz="1200" i="1" dirty="0">
                <a:latin typeface="Century" pitchFamily="18" charset="0"/>
              </a:rPr>
              <a:t> </a:t>
            </a:r>
            <a:r>
              <a:rPr lang="fr-FR" sz="1200" i="1" dirty="0" err="1">
                <a:latin typeface="Century" pitchFamily="18" charset="0"/>
              </a:rPr>
              <a:t>NTDs</a:t>
            </a:r>
            <a:r>
              <a:rPr lang="fr-FR" sz="1200" dirty="0">
                <a:latin typeface="Century" pitchFamily="18" charset="0"/>
              </a:rPr>
              <a:t>)</a:t>
            </a:r>
            <a:endParaRPr lang="en-GB" sz="1200" i="1" dirty="0"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7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GB" sz="4000" b="1" cap="all" dirty="0">
                <a:solidFill>
                  <a:schemeClr val="bg1"/>
                </a:solidFill>
                <a:ea typeface="+mj-ea"/>
                <a:cs typeface="+mj-cs"/>
              </a:rPr>
              <a:t>statistical analyses to understand m. ULCERANS ECOLOGY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73266" y="274569"/>
            <a:ext cx="813690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 of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necessary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question?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5220072" y="1223256"/>
            <a:ext cx="1872208" cy="8640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Buruli </a:t>
            </a:r>
            <a:r>
              <a:rPr lang="fr-FR" b="1" dirty="0" err="1"/>
              <a:t>ulcer</a:t>
            </a:r>
            <a:r>
              <a:rPr lang="fr-FR" b="1" dirty="0"/>
              <a:t> </a:t>
            </a:r>
          </a:p>
          <a:p>
            <a:pPr algn="ctr"/>
            <a:r>
              <a:rPr lang="fr-FR" b="1" dirty="0"/>
              <a:t>in </a:t>
            </a:r>
            <a:r>
              <a:rPr lang="fr-FR" b="1" dirty="0" err="1"/>
              <a:t>humans</a:t>
            </a:r>
            <a:endParaRPr lang="fr-FR" b="1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2051720" y="2780928"/>
            <a:ext cx="1872208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Environmental</a:t>
            </a:r>
            <a:r>
              <a:rPr lang="fr-FR" b="1" dirty="0"/>
              <a:t> </a:t>
            </a:r>
            <a:r>
              <a:rPr lang="fr-FR" b="1" dirty="0" err="1"/>
              <a:t>factors</a:t>
            </a:r>
            <a:endParaRPr lang="fr-FR" b="1" dirty="0"/>
          </a:p>
        </p:txBody>
      </p:sp>
      <p:sp>
        <p:nvSpPr>
          <p:cNvPr id="23" name="Flèche droite 22"/>
          <p:cNvSpPr/>
          <p:nvPr/>
        </p:nvSpPr>
        <p:spPr>
          <a:xfrm rot="16200000">
            <a:off x="2742849" y="2319076"/>
            <a:ext cx="576064" cy="23013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4" name="Rectangle à coins arrondis 23"/>
          <p:cNvSpPr/>
          <p:nvPr/>
        </p:nvSpPr>
        <p:spPr>
          <a:xfrm>
            <a:off x="1979712" y="1229004"/>
            <a:ext cx="2016224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M. ulcerans </a:t>
            </a:r>
            <a:r>
              <a:rPr lang="fr-FR" b="1" dirty="0" err="1"/>
              <a:t>dynamics</a:t>
            </a:r>
            <a:endParaRPr lang="fr-FR" b="1" dirty="0"/>
          </a:p>
        </p:txBody>
      </p:sp>
      <p:sp>
        <p:nvSpPr>
          <p:cNvPr id="25" name="Flèche droite 24"/>
          <p:cNvSpPr/>
          <p:nvPr/>
        </p:nvSpPr>
        <p:spPr>
          <a:xfrm>
            <a:off x="4067944" y="1556792"/>
            <a:ext cx="1152128" cy="2880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7" name="Rectangle à coins arrondis 26"/>
          <p:cNvSpPr/>
          <p:nvPr/>
        </p:nvSpPr>
        <p:spPr>
          <a:xfrm>
            <a:off x="2051720" y="2780928"/>
            <a:ext cx="1872208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Environmental</a:t>
            </a:r>
            <a:r>
              <a:rPr lang="fr-FR" b="1" dirty="0"/>
              <a:t> </a:t>
            </a:r>
            <a:r>
              <a:rPr lang="fr-FR" b="1" dirty="0" err="1"/>
              <a:t>factors</a:t>
            </a:r>
            <a:endParaRPr lang="fr-FR" b="1" dirty="0"/>
          </a:p>
        </p:txBody>
      </p:sp>
      <p:sp>
        <p:nvSpPr>
          <p:cNvPr id="28" name="Flèche droite 27"/>
          <p:cNvSpPr/>
          <p:nvPr/>
        </p:nvSpPr>
        <p:spPr>
          <a:xfrm rot="16200000">
            <a:off x="2742849" y="2319076"/>
            <a:ext cx="576064" cy="23013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gray">
          <a:xfrm>
            <a:off x="2332145" y="2186213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20"/>
          <p:cNvGrpSpPr/>
          <p:nvPr/>
        </p:nvGrpSpPr>
        <p:grpSpPr>
          <a:xfrm>
            <a:off x="251520" y="2741172"/>
            <a:ext cx="2088232" cy="661324"/>
            <a:chOff x="539552" y="3933056"/>
            <a:chExt cx="2088232" cy="661324"/>
          </a:xfrm>
        </p:grpSpPr>
        <p:sp>
          <p:nvSpPr>
            <p:cNvPr id="20" name="Rectangle à coins arrondis 19"/>
            <p:cNvSpPr/>
            <p:nvPr/>
          </p:nvSpPr>
          <p:spPr>
            <a:xfrm>
              <a:off x="539552" y="3933056"/>
              <a:ext cx="2088232" cy="64807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539552" y="3948049"/>
              <a:ext cx="2088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>
                  <a:solidFill>
                    <a:schemeClr val="bg1"/>
                  </a:solidFill>
                </a:rPr>
                <a:t>Seasonal</a:t>
              </a:r>
              <a:r>
                <a:rPr lang="fr-FR" b="1" dirty="0">
                  <a:solidFill>
                    <a:schemeClr val="bg1"/>
                  </a:solidFill>
                </a:rPr>
                <a:t> </a:t>
              </a:r>
              <a:r>
                <a:rPr lang="fr-FR" b="1" dirty="0" err="1">
                  <a:solidFill>
                    <a:schemeClr val="bg1"/>
                  </a:solidFill>
                </a:rPr>
                <a:t>Climatic</a:t>
              </a:r>
              <a:r>
                <a:rPr lang="fr-FR" b="1" dirty="0">
                  <a:solidFill>
                    <a:schemeClr val="bg1"/>
                  </a:solidFill>
                </a:rPr>
                <a:t> </a:t>
              </a:r>
              <a:r>
                <a:rPr lang="fr-FR" b="1" dirty="0" err="1">
                  <a:solidFill>
                    <a:schemeClr val="bg1"/>
                  </a:solidFill>
                </a:rPr>
                <a:t>Factors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25"/>
          <p:cNvGrpSpPr/>
          <p:nvPr/>
        </p:nvGrpSpPr>
        <p:grpSpPr>
          <a:xfrm>
            <a:off x="3490824" y="4437112"/>
            <a:ext cx="2272062" cy="648072"/>
            <a:chOff x="3289108" y="4797152"/>
            <a:chExt cx="2272062" cy="648072"/>
          </a:xfrm>
        </p:grpSpPr>
        <p:sp>
          <p:nvSpPr>
            <p:cNvPr id="24" name="Rectangle à coins arrondis 23"/>
            <p:cNvSpPr/>
            <p:nvPr/>
          </p:nvSpPr>
          <p:spPr>
            <a:xfrm>
              <a:off x="3289108" y="4797152"/>
              <a:ext cx="2258752" cy="64807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3327866" y="4922168"/>
              <a:ext cx="2233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Water </a:t>
              </a:r>
              <a:r>
                <a:rPr lang="fr-FR" b="1" dirty="0" err="1">
                  <a:solidFill>
                    <a:schemeClr val="bg1"/>
                  </a:solidFill>
                </a:rPr>
                <a:t>Characteristics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e 13"/>
          <p:cNvGrpSpPr/>
          <p:nvPr/>
        </p:nvGrpSpPr>
        <p:grpSpPr>
          <a:xfrm>
            <a:off x="334648" y="210865"/>
            <a:ext cx="5729672" cy="533400"/>
            <a:chOff x="1991303" y="2874963"/>
            <a:chExt cx="5729672" cy="533400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5508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485613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Environmental drivers of </a:t>
              </a:r>
              <a:r>
                <a:rPr lang="en-US" sz="2400" i="1" dirty="0">
                  <a:solidFill>
                    <a:srgbClr val="000000"/>
                  </a:solidFill>
                </a:rPr>
                <a:t>M. </a:t>
              </a:r>
              <a:r>
                <a:rPr lang="en-US" sz="2400" i="1" dirty="0" err="1">
                  <a:solidFill>
                    <a:srgbClr val="000000"/>
                  </a:solidFill>
                </a:rPr>
                <a:t>ulcerans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8" name="Groupe 24"/>
          <p:cNvGrpSpPr/>
          <p:nvPr/>
        </p:nvGrpSpPr>
        <p:grpSpPr>
          <a:xfrm>
            <a:off x="3491880" y="836712"/>
            <a:ext cx="2304000" cy="648072"/>
            <a:chOff x="3380116" y="692696"/>
            <a:chExt cx="2088232" cy="648072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3380116" y="692696"/>
              <a:ext cx="2088232" cy="6480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3491880" y="836712"/>
              <a:ext cx="1904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>
                  <a:solidFill>
                    <a:schemeClr val="bg1"/>
                  </a:solidFill>
                </a:rPr>
                <a:t>Biotic</a:t>
              </a:r>
              <a:r>
                <a:rPr lang="fr-FR" b="1" dirty="0">
                  <a:solidFill>
                    <a:schemeClr val="bg1"/>
                  </a:solidFill>
                </a:rPr>
                <a:t> </a:t>
              </a:r>
              <a:r>
                <a:rPr lang="fr-FR" b="1" dirty="0" err="1">
                  <a:solidFill>
                    <a:schemeClr val="bg1"/>
                  </a:solidFill>
                </a:rPr>
                <a:t>Factors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Connecteur droit avec flèche 27"/>
          <p:cNvCxnSpPr>
            <a:stCxn id="2" idx="3"/>
            <a:endCxn id="22" idx="1"/>
          </p:cNvCxnSpPr>
          <p:nvPr/>
        </p:nvCxnSpPr>
        <p:spPr>
          <a:xfrm flipV="1">
            <a:off x="2339752" y="1160748"/>
            <a:ext cx="1152128" cy="191858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" idx="3"/>
            <a:endCxn id="3" idx="1"/>
          </p:cNvCxnSpPr>
          <p:nvPr/>
        </p:nvCxnSpPr>
        <p:spPr>
          <a:xfrm>
            <a:off x="2339752" y="3079331"/>
            <a:ext cx="1189830" cy="166746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" idx="3"/>
            <a:endCxn id="36" idx="1"/>
          </p:cNvCxnSpPr>
          <p:nvPr/>
        </p:nvCxnSpPr>
        <p:spPr>
          <a:xfrm flipV="1">
            <a:off x="2339752" y="3065208"/>
            <a:ext cx="5040560" cy="1412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34"/>
          <p:cNvGrpSpPr/>
          <p:nvPr/>
        </p:nvGrpSpPr>
        <p:grpSpPr>
          <a:xfrm>
            <a:off x="7380312" y="2741172"/>
            <a:ext cx="1728192" cy="663785"/>
            <a:chOff x="3383223" y="4797152"/>
            <a:chExt cx="2258752" cy="663785"/>
          </a:xfrm>
          <a:solidFill>
            <a:schemeClr val="accent6">
              <a:lumMod val="75000"/>
            </a:schemeClr>
          </a:solidFill>
        </p:grpSpPr>
        <p:sp>
          <p:nvSpPr>
            <p:cNvPr id="36" name="Rectangle à coins arrondis 35"/>
            <p:cNvSpPr/>
            <p:nvPr/>
          </p:nvSpPr>
          <p:spPr>
            <a:xfrm>
              <a:off x="3383223" y="4797152"/>
              <a:ext cx="2258752" cy="648072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632981" y="4814606"/>
              <a:ext cx="17707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i="1" dirty="0">
                  <a:solidFill>
                    <a:schemeClr val="bg1"/>
                  </a:solidFill>
                </a:rPr>
                <a:t>M. ulcerans </a:t>
              </a:r>
            </a:p>
            <a:p>
              <a:pPr algn="ctr"/>
              <a:r>
                <a:rPr lang="fr-FR" b="1" dirty="0" err="1">
                  <a:solidFill>
                    <a:schemeClr val="bg1"/>
                  </a:solidFill>
                </a:rPr>
                <a:t>positivity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Connecteur droit avec flèche 38"/>
          <p:cNvCxnSpPr>
            <a:stCxn id="22" idx="3"/>
            <a:endCxn id="36" idx="0"/>
          </p:cNvCxnSpPr>
          <p:nvPr/>
        </p:nvCxnSpPr>
        <p:spPr>
          <a:xfrm>
            <a:off x="5795880" y="1160748"/>
            <a:ext cx="2448528" cy="1580424"/>
          </a:xfrm>
          <a:prstGeom prst="straightConnector1">
            <a:avLst/>
          </a:prstGeom>
          <a:ln w="762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3" idx="3"/>
          </p:cNvCxnSpPr>
          <p:nvPr/>
        </p:nvCxnSpPr>
        <p:spPr>
          <a:xfrm flipV="1">
            <a:off x="5762886" y="3429000"/>
            <a:ext cx="2232248" cy="1317794"/>
          </a:xfrm>
          <a:prstGeom prst="straightConnector1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4620200" y="2709104"/>
            <a:ext cx="0" cy="1656000"/>
          </a:xfrm>
          <a:prstGeom prst="straightConnector1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42"/>
          <p:cNvGrpSpPr/>
          <p:nvPr/>
        </p:nvGrpSpPr>
        <p:grpSpPr>
          <a:xfrm>
            <a:off x="323528" y="3429000"/>
            <a:ext cx="1944216" cy="864096"/>
            <a:chOff x="323528" y="3429000"/>
            <a:chExt cx="1944216" cy="1008112"/>
          </a:xfrm>
        </p:grpSpPr>
        <p:sp>
          <p:nvSpPr>
            <p:cNvPr id="40" name="Rectangle 39"/>
            <p:cNvSpPr/>
            <p:nvPr/>
          </p:nvSpPr>
          <p:spPr>
            <a:xfrm>
              <a:off x="323528" y="3429000"/>
              <a:ext cx="1944216" cy="10081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784896" y="3501008"/>
              <a:ext cx="11228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Temperature</a:t>
              </a:r>
              <a:endParaRPr lang="fr-FR" sz="1400" dirty="0"/>
            </a:p>
            <a:p>
              <a:r>
                <a:rPr lang="fr-FR" sz="1400" dirty="0" err="1"/>
                <a:t>Rainfall</a:t>
              </a:r>
              <a:endParaRPr lang="fr-FR" sz="1400" dirty="0"/>
            </a:p>
            <a:p>
              <a:r>
                <a:rPr lang="fr-FR" sz="1400" dirty="0" err="1"/>
                <a:t>Others</a:t>
              </a:r>
              <a:endParaRPr lang="fr-FR" sz="1400" dirty="0"/>
            </a:p>
          </p:txBody>
        </p:sp>
      </p:grpSp>
      <p:grpSp>
        <p:nvGrpSpPr>
          <p:cNvPr id="11" name="Groupe 43"/>
          <p:cNvGrpSpPr/>
          <p:nvPr/>
        </p:nvGrpSpPr>
        <p:grpSpPr>
          <a:xfrm>
            <a:off x="3563888" y="5144835"/>
            <a:ext cx="2088232" cy="1308501"/>
            <a:chOff x="3563888" y="5157192"/>
            <a:chExt cx="2088232" cy="1440160"/>
          </a:xfrm>
        </p:grpSpPr>
        <p:sp>
          <p:nvSpPr>
            <p:cNvPr id="41" name="Rectangle 40"/>
            <p:cNvSpPr/>
            <p:nvPr/>
          </p:nvSpPr>
          <p:spPr>
            <a:xfrm>
              <a:off x="3563888" y="5157192"/>
              <a:ext cx="2088232" cy="144016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3945364" y="5229200"/>
              <a:ext cx="1143262" cy="1287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/>
                <a:t>Temperature</a:t>
              </a:r>
              <a:endParaRPr lang="fr-FR" sz="1400" dirty="0"/>
            </a:p>
            <a:p>
              <a:r>
                <a:rPr lang="fr-FR" sz="1400" dirty="0" err="1"/>
                <a:t>Oxygen</a:t>
              </a:r>
              <a:endParaRPr lang="fr-FR" sz="1400" dirty="0"/>
            </a:p>
            <a:p>
              <a:r>
                <a:rPr lang="fr-FR" sz="1400" dirty="0"/>
                <a:t>pH</a:t>
              </a:r>
            </a:p>
            <a:p>
              <a:r>
                <a:rPr lang="fr-FR" sz="1400" dirty="0" err="1"/>
                <a:t>Conductivity</a:t>
              </a:r>
              <a:r>
                <a:rPr lang="fr-FR" sz="1400" dirty="0"/>
                <a:t> </a:t>
              </a:r>
            </a:p>
            <a:p>
              <a:r>
                <a:rPr lang="fr-FR" sz="1400" dirty="0" err="1"/>
                <a:t>Others</a:t>
              </a:r>
              <a:endParaRPr lang="fr-FR" sz="1400" dirty="0"/>
            </a:p>
          </p:txBody>
        </p:sp>
      </p:grpSp>
      <p:grpSp>
        <p:nvGrpSpPr>
          <p:cNvPr id="12" name="Groupe 46"/>
          <p:cNvGrpSpPr/>
          <p:nvPr/>
        </p:nvGrpSpPr>
        <p:grpSpPr>
          <a:xfrm>
            <a:off x="3611182" y="1532078"/>
            <a:ext cx="2088232" cy="1320858"/>
            <a:chOff x="3611182" y="1556792"/>
            <a:chExt cx="2088232" cy="1173509"/>
          </a:xfrm>
        </p:grpSpPr>
        <p:sp>
          <p:nvSpPr>
            <p:cNvPr id="46" name="Rectangle 45"/>
            <p:cNvSpPr/>
            <p:nvPr/>
          </p:nvSpPr>
          <p:spPr>
            <a:xfrm>
              <a:off x="3611182" y="1556792"/>
              <a:ext cx="20882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698072" y="1628802"/>
              <a:ext cx="2000997" cy="1101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/>
                <a:t>Abundance</a:t>
              </a:r>
              <a:r>
                <a:rPr lang="fr-FR" sz="1400" dirty="0"/>
                <a:t> of </a:t>
              </a:r>
              <a:r>
                <a:rPr lang="fr-FR" sz="1400" dirty="0" err="1"/>
                <a:t>species</a:t>
              </a:r>
              <a:endParaRPr lang="fr-FR" sz="1400" dirty="0"/>
            </a:p>
            <a:p>
              <a:r>
                <a:rPr lang="fr-FR" sz="1400" dirty="0" err="1"/>
                <a:t>Community</a:t>
              </a:r>
              <a:r>
                <a:rPr lang="fr-FR" sz="1400" dirty="0"/>
                <a:t> assemblages</a:t>
              </a:r>
            </a:p>
            <a:p>
              <a:r>
                <a:rPr lang="fr-FR" sz="1400" dirty="0"/>
                <a:t>Trophic interactions </a:t>
              </a:r>
            </a:p>
            <a:p>
              <a:r>
                <a:rPr lang="fr-FR" sz="1400" dirty="0" err="1"/>
                <a:t>Others</a:t>
              </a:r>
              <a:endParaRPr lang="fr-FR" sz="1400" dirty="0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2</a:t>
            </a:r>
          </a:p>
        </p:txBody>
      </p:sp>
      <p:grpSp>
        <p:nvGrpSpPr>
          <p:cNvPr id="52" name="Groupe 51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50" name="Rectangle 49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8" name="Rectangle à coins arrondis 47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3" name="Flèche droite 52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5" name="Flèche droite 54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4095898"/>
            <a:ext cx="2671651" cy="257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31"/>
          <p:cNvGrpSpPr/>
          <p:nvPr/>
        </p:nvGrpSpPr>
        <p:grpSpPr>
          <a:xfrm>
            <a:off x="3617936" y="2853056"/>
            <a:ext cx="3834382" cy="2880200"/>
            <a:chOff x="-54592" y="1664864"/>
            <a:chExt cx="3834382" cy="2880200"/>
          </a:xfrm>
        </p:grpSpPr>
        <p:grpSp>
          <p:nvGrpSpPr>
            <p:cNvPr id="3" name="Groupe 12"/>
            <p:cNvGrpSpPr/>
            <p:nvPr/>
          </p:nvGrpSpPr>
          <p:grpSpPr>
            <a:xfrm>
              <a:off x="-54592" y="2852936"/>
              <a:ext cx="1161888" cy="540000"/>
              <a:chOff x="381218" y="3933056"/>
              <a:chExt cx="2246566" cy="648072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539552" y="3933056"/>
                <a:ext cx="2088232" cy="64807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50" name="ZoneTexte 49"/>
              <p:cNvSpPr txBox="1"/>
              <p:nvPr/>
            </p:nvSpPr>
            <p:spPr>
              <a:xfrm>
                <a:off x="381218" y="3980808"/>
                <a:ext cx="2088232" cy="59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b="1" dirty="0" err="1">
                    <a:solidFill>
                      <a:schemeClr val="bg1"/>
                    </a:solidFill>
                  </a:rPr>
                  <a:t>Seasonal</a:t>
                </a:r>
                <a:r>
                  <a:rPr lang="fr-FR" sz="1300" b="1" dirty="0">
                    <a:solidFill>
                      <a:schemeClr val="bg1"/>
                    </a:solidFill>
                  </a:rPr>
                  <a:t> </a:t>
                </a:r>
                <a:r>
                  <a:rPr lang="fr-FR" sz="1300" b="1" dirty="0" err="1">
                    <a:solidFill>
                      <a:schemeClr val="bg1"/>
                    </a:solidFill>
                  </a:rPr>
                  <a:t>Factors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Groupe 15"/>
            <p:cNvGrpSpPr/>
            <p:nvPr/>
          </p:nvGrpSpPr>
          <p:grpSpPr>
            <a:xfrm>
              <a:off x="1291854" y="4005064"/>
              <a:ext cx="1191801" cy="540000"/>
              <a:chOff x="3192274" y="4797152"/>
              <a:chExt cx="2492577" cy="648072"/>
            </a:xfrm>
          </p:grpSpPr>
          <p:sp>
            <p:nvSpPr>
              <p:cNvPr id="47" name="Rectangle à coins arrondis 46"/>
              <p:cNvSpPr/>
              <p:nvPr/>
            </p:nvSpPr>
            <p:spPr>
              <a:xfrm>
                <a:off x="3289108" y="4797152"/>
                <a:ext cx="2258752" cy="64807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48" name="ZoneTexte 47"/>
              <p:cNvSpPr txBox="1"/>
              <p:nvPr/>
            </p:nvSpPr>
            <p:spPr>
              <a:xfrm>
                <a:off x="3192274" y="4840272"/>
                <a:ext cx="2492577" cy="59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300" b="1" dirty="0">
                    <a:solidFill>
                      <a:schemeClr val="bg1"/>
                    </a:solidFill>
                  </a:rPr>
                  <a:t>Water </a:t>
                </a:r>
              </a:p>
              <a:p>
                <a:r>
                  <a:rPr lang="fr-FR" sz="1300" b="1" dirty="0" err="1">
                    <a:solidFill>
                      <a:schemeClr val="bg1"/>
                    </a:solidFill>
                  </a:rPr>
                  <a:t>Characteristics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19"/>
            <p:cNvGrpSpPr/>
            <p:nvPr/>
          </p:nvGrpSpPr>
          <p:grpSpPr>
            <a:xfrm>
              <a:off x="1331640" y="1664864"/>
              <a:ext cx="1080000" cy="540000"/>
              <a:chOff x="3380116" y="692696"/>
              <a:chExt cx="2088232" cy="648072"/>
            </a:xfrm>
          </p:grpSpPr>
          <p:sp>
            <p:nvSpPr>
              <p:cNvPr id="45" name="Rectangle à coins arrondis 44"/>
              <p:cNvSpPr/>
              <p:nvPr/>
            </p:nvSpPr>
            <p:spPr>
              <a:xfrm>
                <a:off x="3380116" y="692696"/>
                <a:ext cx="2088232" cy="64807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3439103" y="728615"/>
                <a:ext cx="1904460" cy="59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b="1" dirty="0" err="1">
                    <a:solidFill>
                      <a:schemeClr val="bg1"/>
                    </a:solidFill>
                  </a:rPr>
                  <a:t>Biotic</a:t>
                </a:r>
                <a:r>
                  <a:rPr lang="fr-FR" sz="1300" b="1" dirty="0">
                    <a:solidFill>
                      <a:schemeClr val="bg1"/>
                    </a:solidFill>
                  </a:rPr>
                  <a:t> </a:t>
                </a:r>
                <a:r>
                  <a:rPr lang="fr-FR" sz="1300" b="1" dirty="0" err="1">
                    <a:solidFill>
                      <a:schemeClr val="bg1"/>
                    </a:solidFill>
                  </a:rPr>
                  <a:t>Factors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6" name="Connecteur droit avec flèche 35"/>
            <p:cNvCxnSpPr>
              <a:stCxn id="50" idx="3"/>
              <a:endCxn id="45" idx="2"/>
            </p:cNvCxnSpPr>
            <p:nvPr/>
          </p:nvCxnSpPr>
          <p:spPr>
            <a:xfrm flipV="1">
              <a:off x="1025408" y="2204864"/>
              <a:ext cx="846232" cy="934083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>
              <a:stCxn id="50" idx="3"/>
              <a:endCxn id="48" idx="0"/>
            </p:cNvCxnSpPr>
            <p:nvPr/>
          </p:nvCxnSpPr>
          <p:spPr>
            <a:xfrm>
              <a:off x="1025408" y="3138947"/>
              <a:ext cx="862347" cy="90204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>
              <a:stCxn id="50" idx="3"/>
              <a:endCxn id="43" idx="1"/>
            </p:cNvCxnSpPr>
            <p:nvPr/>
          </p:nvCxnSpPr>
          <p:spPr>
            <a:xfrm flipV="1">
              <a:off x="1025408" y="3122936"/>
              <a:ext cx="1674384" cy="1601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e 25"/>
            <p:cNvGrpSpPr/>
            <p:nvPr/>
          </p:nvGrpSpPr>
          <p:grpSpPr>
            <a:xfrm>
              <a:off x="2699791" y="2852929"/>
              <a:ext cx="1079999" cy="539999"/>
              <a:chOff x="3289108" y="4797152"/>
              <a:chExt cx="2258752" cy="64807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3" name="Rectangle à coins arrondis 42"/>
              <p:cNvSpPr/>
              <p:nvPr/>
            </p:nvSpPr>
            <p:spPr>
              <a:xfrm>
                <a:off x="3289108" y="4797152"/>
                <a:ext cx="2258752" cy="6480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44" name="ZoneTexte 43"/>
              <p:cNvSpPr txBox="1"/>
              <p:nvPr/>
            </p:nvSpPr>
            <p:spPr>
              <a:xfrm>
                <a:off x="3335268" y="4824935"/>
                <a:ext cx="2204122" cy="59099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300" b="1" i="1" dirty="0">
                    <a:solidFill>
                      <a:schemeClr val="bg1"/>
                    </a:solidFill>
                  </a:rPr>
                  <a:t>M. </a:t>
                </a:r>
                <a:r>
                  <a:rPr lang="fr-FR" sz="1300" b="1" i="1" dirty="0" err="1">
                    <a:solidFill>
                      <a:schemeClr val="bg1"/>
                    </a:solidFill>
                  </a:rPr>
                  <a:t>Ulcerans</a:t>
                </a:r>
                <a:r>
                  <a:rPr lang="fr-FR" sz="1300" b="1" i="1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fr-FR" sz="1300" b="1" dirty="0" err="1">
                    <a:solidFill>
                      <a:schemeClr val="bg1"/>
                    </a:solidFill>
                  </a:rPr>
                  <a:t>positivity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0" name="Connecteur droit avec flèche 39"/>
            <p:cNvCxnSpPr>
              <a:stCxn id="45" idx="3"/>
              <a:endCxn id="43" idx="0"/>
            </p:cNvCxnSpPr>
            <p:nvPr/>
          </p:nvCxnSpPr>
          <p:spPr>
            <a:xfrm>
              <a:off x="2411640" y="1934864"/>
              <a:ext cx="828152" cy="918072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>
              <a:stCxn id="48" idx="3"/>
              <a:endCxn id="43" idx="2"/>
            </p:cNvCxnSpPr>
            <p:nvPr/>
          </p:nvCxnSpPr>
          <p:spPr>
            <a:xfrm flipV="1">
              <a:off x="2483655" y="3392936"/>
              <a:ext cx="756137" cy="894279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>
              <a:stCxn id="47" idx="0"/>
              <a:endCxn id="45" idx="2"/>
            </p:cNvCxnSpPr>
            <p:nvPr/>
          </p:nvCxnSpPr>
          <p:spPr>
            <a:xfrm flipH="1" flipV="1">
              <a:off x="1871640" y="2204864"/>
              <a:ext cx="6514" cy="180020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3"/>
          <p:cNvGrpSpPr/>
          <p:nvPr/>
        </p:nvGrpSpPr>
        <p:grpSpPr>
          <a:xfrm>
            <a:off x="334648" y="210865"/>
            <a:ext cx="7405704" cy="533400"/>
            <a:chOff x="1991303" y="2874963"/>
            <a:chExt cx="7405704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540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673953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Methodology: Multi-model approach</a:t>
              </a: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4" name="Groupe 50"/>
          <p:cNvGrpSpPr/>
          <p:nvPr/>
        </p:nvGrpSpPr>
        <p:grpSpPr>
          <a:xfrm>
            <a:off x="3203848" y="1412776"/>
            <a:ext cx="4752528" cy="792088"/>
            <a:chOff x="3203848" y="1124744"/>
            <a:chExt cx="4752528" cy="1440160"/>
          </a:xfrm>
        </p:grpSpPr>
        <p:sp>
          <p:nvSpPr>
            <p:cNvPr id="28" name="Rectangle 27"/>
            <p:cNvSpPr/>
            <p:nvPr/>
          </p:nvSpPr>
          <p:spPr>
            <a:xfrm>
              <a:off x="3203848" y="1124744"/>
              <a:ext cx="4752528" cy="1440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347864" y="1354868"/>
              <a:ext cx="3455177" cy="95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sz="1400" dirty="0"/>
                <a:t> </a:t>
              </a:r>
              <a:r>
                <a:rPr lang="fr-FR" sz="1400" dirty="0" err="1"/>
                <a:t>Generalized</a:t>
              </a:r>
              <a:r>
                <a:rPr lang="fr-FR" sz="1400" dirty="0"/>
                <a:t> </a:t>
              </a:r>
              <a:r>
                <a:rPr lang="fr-FR" sz="1400" dirty="0" err="1"/>
                <a:t>linear</a:t>
              </a:r>
              <a:r>
                <a:rPr lang="fr-FR" sz="1400" dirty="0"/>
                <a:t> mixed model (binomial)</a:t>
              </a:r>
            </a:p>
            <a:p>
              <a:pPr>
                <a:buFont typeface="Arial" pitchFamily="34" charset="0"/>
                <a:buChar char="•"/>
              </a:pPr>
              <a:r>
                <a:rPr lang="fr-FR" sz="1400" dirty="0"/>
                <a:t> </a:t>
              </a:r>
              <a:r>
                <a:rPr lang="fr-FR" sz="1400" b="1" dirty="0" err="1"/>
                <a:t>Random</a:t>
              </a:r>
              <a:r>
                <a:rPr lang="fr-FR" sz="1400" b="1" dirty="0"/>
                <a:t> </a:t>
              </a:r>
              <a:r>
                <a:rPr lang="fr-FR" sz="1400" b="1" dirty="0" err="1"/>
                <a:t>effect</a:t>
              </a:r>
              <a:r>
                <a:rPr lang="fr-FR" sz="1400" dirty="0"/>
                <a:t>: </a:t>
              </a:r>
              <a:r>
                <a:rPr lang="fr-FR" sz="1400" dirty="0" err="1"/>
                <a:t>Sample</a:t>
              </a:r>
              <a:r>
                <a:rPr lang="fr-FR" sz="1400" dirty="0"/>
                <a:t> site</a:t>
              </a:r>
            </a:p>
          </p:txBody>
        </p:sp>
      </p:grpSp>
      <p:grpSp>
        <p:nvGrpSpPr>
          <p:cNvPr id="15" name="Groupe 51"/>
          <p:cNvGrpSpPr/>
          <p:nvPr/>
        </p:nvGrpSpPr>
        <p:grpSpPr>
          <a:xfrm>
            <a:off x="3203848" y="3101208"/>
            <a:ext cx="4752528" cy="759840"/>
            <a:chOff x="3203848" y="3101208"/>
            <a:chExt cx="4752528" cy="936104"/>
          </a:xfrm>
        </p:grpSpPr>
        <p:sp>
          <p:nvSpPr>
            <p:cNvPr id="29" name="Rectangle 28"/>
            <p:cNvSpPr/>
            <p:nvPr/>
          </p:nvSpPr>
          <p:spPr>
            <a:xfrm>
              <a:off x="3203848" y="3101208"/>
              <a:ext cx="4752528" cy="936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347864" y="3285484"/>
              <a:ext cx="3850541" cy="64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sz="1400" dirty="0"/>
                <a:t> Screening of possible </a:t>
              </a:r>
              <a:r>
                <a:rPr lang="fr-FR" sz="1400" dirty="0" err="1"/>
                <a:t>combinations</a:t>
              </a:r>
              <a:r>
                <a:rPr lang="fr-FR" sz="1400" dirty="0"/>
                <a:t> in a </a:t>
              </a:r>
              <a:r>
                <a:rPr lang="fr-FR" sz="1400" dirty="0" err="1"/>
                <a:t>given</a:t>
              </a:r>
              <a:r>
                <a:rPr lang="fr-FR" sz="1400" dirty="0"/>
                <a:t> set</a:t>
              </a:r>
            </a:p>
            <a:p>
              <a:pPr>
                <a:buFont typeface="Arial" pitchFamily="34" charset="0"/>
                <a:buChar char="•"/>
              </a:pPr>
              <a:r>
                <a:rPr lang="fr-FR" sz="1400" dirty="0"/>
                <a:t> </a:t>
              </a:r>
              <a:r>
                <a:rPr lang="fr-FR" sz="1400" dirty="0" err="1"/>
                <a:t>Selection</a:t>
              </a:r>
              <a:r>
                <a:rPr lang="fr-FR" sz="1400" dirty="0"/>
                <a:t> of the best </a:t>
              </a:r>
              <a:r>
                <a:rPr lang="fr-FR" sz="1400" dirty="0" err="1"/>
                <a:t>models</a:t>
              </a:r>
              <a:r>
                <a:rPr lang="fr-FR" sz="1400" dirty="0"/>
                <a:t> (AIC) </a:t>
              </a:r>
            </a:p>
          </p:txBody>
        </p:sp>
      </p:grpSp>
      <p:grpSp>
        <p:nvGrpSpPr>
          <p:cNvPr id="16" name="Groupe 19"/>
          <p:cNvGrpSpPr/>
          <p:nvPr/>
        </p:nvGrpSpPr>
        <p:grpSpPr>
          <a:xfrm>
            <a:off x="539552" y="1599410"/>
            <a:ext cx="2592288" cy="461438"/>
            <a:chOff x="539552" y="1412776"/>
            <a:chExt cx="2592288" cy="386151"/>
          </a:xfrm>
        </p:grpSpPr>
        <p:sp>
          <p:nvSpPr>
            <p:cNvPr id="17" name="Rectangle 16"/>
            <p:cNvSpPr/>
            <p:nvPr/>
          </p:nvSpPr>
          <p:spPr>
            <a:xfrm>
              <a:off x="539552" y="1412776"/>
              <a:ext cx="2592288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889745" y="1429595"/>
              <a:ext cx="1810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Model </a:t>
              </a:r>
              <a:r>
                <a:rPr lang="fr-FR" b="1" dirty="0" err="1">
                  <a:solidFill>
                    <a:schemeClr val="bg1"/>
                  </a:solidFill>
                </a:rPr>
                <a:t>Definition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Flèche droite 18"/>
          <p:cNvSpPr/>
          <p:nvPr/>
        </p:nvSpPr>
        <p:spPr>
          <a:xfrm rot="5400000">
            <a:off x="1187624" y="2492896"/>
            <a:ext cx="1080120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e 20"/>
          <p:cNvGrpSpPr/>
          <p:nvPr/>
        </p:nvGrpSpPr>
        <p:grpSpPr>
          <a:xfrm>
            <a:off x="539552" y="5075886"/>
            <a:ext cx="2592288" cy="430235"/>
            <a:chOff x="539552" y="1412776"/>
            <a:chExt cx="2592288" cy="360040"/>
          </a:xfrm>
        </p:grpSpPr>
        <p:sp>
          <p:nvSpPr>
            <p:cNvPr id="22" name="Rectangle 21"/>
            <p:cNvSpPr/>
            <p:nvPr/>
          </p:nvSpPr>
          <p:spPr>
            <a:xfrm>
              <a:off x="539552" y="1412776"/>
              <a:ext cx="2592288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683568" y="1438007"/>
              <a:ext cx="2329677" cy="309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Multi-model </a:t>
              </a:r>
              <a:r>
                <a:rPr lang="fr-FR" b="1" dirty="0" err="1">
                  <a:solidFill>
                    <a:schemeClr val="bg1"/>
                  </a:solidFill>
                </a:rPr>
                <a:t>Inference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e 23"/>
          <p:cNvGrpSpPr/>
          <p:nvPr/>
        </p:nvGrpSpPr>
        <p:grpSpPr>
          <a:xfrm>
            <a:off x="539552" y="3347698"/>
            <a:ext cx="2592288" cy="430236"/>
            <a:chOff x="539552" y="1412776"/>
            <a:chExt cx="2592288" cy="360040"/>
          </a:xfrm>
        </p:grpSpPr>
        <p:sp>
          <p:nvSpPr>
            <p:cNvPr id="25" name="Rectangle 24"/>
            <p:cNvSpPr/>
            <p:nvPr/>
          </p:nvSpPr>
          <p:spPr>
            <a:xfrm>
              <a:off x="539552" y="1412776"/>
              <a:ext cx="2592288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98424" y="1445779"/>
              <a:ext cx="2307042" cy="309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Multi-model </a:t>
              </a:r>
              <a:r>
                <a:rPr lang="fr-FR" b="1" dirty="0" err="1">
                  <a:solidFill>
                    <a:schemeClr val="bg1"/>
                  </a:solidFill>
                </a:rPr>
                <a:t>Selection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e 52"/>
          <p:cNvGrpSpPr/>
          <p:nvPr/>
        </p:nvGrpSpPr>
        <p:grpSpPr>
          <a:xfrm>
            <a:off x="3203848" y="4820000"/>
            <a:ext cx="4752528" cy="936104"/>
            <a:chOff x="3203848" y="4820000"/>
            <a:chExt cx="4752528" cy="936104"/>
          </a:xfrm>
        </p:grpSpPr>
        <p:sp>
          <p:nvSpPr>
            <p:cNvPr id="30" name="Rectangle 29"/>
            <p:cNvSpPr/>
            <p:nvPr/>
          </p:nvSpPr>
          <p:spPr>
            <a:xfrm>
              <a:off x="3203848" y="4820000"/>
              <a:ext cx="4752528" cy="936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82301" y="4908488"/>
              <a:ext cx="3039037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sz="1400" dirty="0"/>
                <a:t> Model-</a:t>
              </a:r>
              <a:r>
                <a:rPr lang="fr-FR" sz="1400" dirty="0" err="1"/>
                <a:t>averaged</a:t>
              </a:r>
              <a:r>
                <a:rPr lang="fr-FR" sz="1400" dirty="0"/>
                <a:t> </a:t>
              </a:r>
              <a:r>
                <a:rPr lang="fr-FR" sz="1400" dirty="0" err="1"/>
                <a:t>estimates</a:t>
              </a:r>
              <a:r>
                <a:rPr lang="fr-FR" sz="1400" dirty="0"/>
                <a:t> </a:t>
              </a:r>
            </a:p>
            <a:p>
              <a:pPr>
                <a:buFont typeface="Arial" pitchFamily="34" charset="0"/>
                <a:buChar char="•"/>
              </a:pPr>
              <a:r>
                <a:rPr lang="fr-FR" sz="1400" dirty="0"/>
                <a:t> Importance of </a:t>
              </a:r>
              <a:r>
                <a:rPr lang="fr-FR" sz="1400" dirty="0" err="1"/>
                <a:t>terms</a:t>
              </a:r>
              <a:endParaRPr lang="fr-FR" sz="1400" dirty="0"/>
            </a:p>
            <a:p>
              <a:pPr>
                <a:buFont typeface="Arial" pitchFamily="34" charset="0"/>
                <a:buChar char="•"/>
              </a:pPr>
              <a:r>
                <a:rPr lang="fr-FR" sz="1400" dirty="0"/>
                <a:t> </a:t>
              </a:r>
              <a:r>
                <a:rPr lang="fr-FR" sz="1400" dirty="0" err="1"/>
                <a:t>Unconditional</a:t>
              </a:r>
              <a:r>
                <a:rPr lang="fr-FR" sz="1400" dirty="0"/>
                <a:t> SE, </a:t>
              </a:r>
              <a:r>
                <a:rPr lang="fr-FR" sz="1400" dirty="0" err="1"/>
                <a:t>lower</a:t>
              </a:r>
              <a:r>
                <a:rPr lang="fr-FR" sz="1400" dirty="0"/>
                <a:t> and </a:t>
              </a:r>
              <a:r>
                <a:rPr lang="fr-FR" sz="1400" dirty="0" err="1"/>
                <a:t>upper</a:t>
              </a:r>
              <a:r>
                <a:rPr lang="fr-FR" sz="1400" dirty="0"/>
                <a:t> CI </a:t>
              </a:r>
              <a:endParaRPr lang="en-GB" sz="1400" dirty="0"/>
            </a:p>
          </p:txBody>
        </p:sp>
      </p:grpSp>
      <p:sp>
        <p:nvSpPr>
          <p:cNvPr id="31" name="Flèche droite 30"/>
          <p:cNvSpPr/>
          <p:nvPr/>
        </p:nvSpPr>
        <p:spPr>
          <a:xfrm rot="5400000">
            <a:off x="1187624" y="4221088"/>
            <a:ext cx="1080120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49" name="Groupe 60"/>
          <p:cNvGrpSpPr/>
          <p:nvPr/>
        </p:nvGrpSpPr>
        <p:grpSpPr>
          <a:xfrm>
            <a:off x="3563888" y="2636912"/>
            <a:ext cx="3925715" cy="3384376"/>
            <a:chOff x="3563888" y="2636912"/>
            <a:chExt cx="3925715" cy="3384376"/>
          </a:xfrm>
        </p:grpSpPr>
        <p:sp>
          <p:nvSpPr>
            <p:cNvPr id="57" name="Rectangle 56"/>
            <p:cNvSpPr/>
            <p:nvPr/>
          </p:nvSpPr>
          <p:spPr>
            <a:xfrm>
              <a:off x="3563888" y="2636912"/>
              <a:ext cx="2736304" cy="3384376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337475" y="2636912"/>
              <a:ext cx="1152128" cy="3384376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3635896" y="2660062"/>
              <a:ext cx="1106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/>
                <a:t>Fixed</a:t>
              </a:r>
              <a:r>
                <a:rPr lang="fr-FR" sz="1400" b="1" dirty="0"/>
                <a:t> </a:t>
              </a:r>
              <a:r>
                <a:rPr lang="fr-FR" sz="1400" b="1" dirty="0" err="1"/>
                <a:t>Effects</a:t>
              </a:r>
              <a:endParaRPr lang="en-GB" sz="1400" b="1" dirty="0"/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6444208" y="2636912"/>
              <a:ext cx="935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b="1" dirty="0" err="1"/>
                <a:t>Response</a:t>
              </a:r>
              <a:r>
                <a:rPr lang="fr-FR" sz="1400" b="1" dirty="0"/>
                <a:t> </a:t>
              </a:r>
            </a:p>
            <a:p>
              <a:pPr algn="ctr"/>
              <a:r>
                <a:rPr lang="fr-FR" sz="1400" b="1" dirty="0"/>
                <a:t>Variable</a:t>
              </a:r>
              <a:endParaRPr lang="en-GB" sz="1400" b="1" dirty="0"/>
            </a:p>
          </p:txBody>
        </p:sp>
      </p:grpSp>
      <p:sp>
        <p:nvSpPr>
          <p:cNvPr id="61" name="Rectangle 60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2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2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65" name="Rectangle 64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63" name="Rectangle à coins arrondis 62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7" name="Rectangle à coins arrondis 6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0" name="Flèche droite 69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1" name="Rectangle à coins arrondis 70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2" name="Flèche droite 71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Flèche droite 56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8" name="Rectangle à coins arrondis 5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9" name="Flèche droite 58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4211990" y="773207"/>
          <a:ext cx="4464466" cy="150345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9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6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Variable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Avg.beta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Lower.CL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Upper.CL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Relative</a:t>
                      </a:r>
                    </a:p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Importance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(Intercept)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-13,66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-22,50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-4,82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SEASONALITY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Sin(2pi*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/12)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0,69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Sin(2pi*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/4)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Cos(2pi*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/12)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Cos(2pi*</a:t>
                      </a:r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/4)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Groupe 4"/>
          <p:cNvGrpSpPr/>
          <p:nvPr/>
        </p:nvGrpSpPr>
        <p:grpSpPr>
          <a:xfrm>
            <a:off x="556320" y="255315"/>
            <a:ext cx="6820220" cy="488950"/>
            <a:chOff x="2212975" y="2919413"/>
            <a:chExt cx="6820220" cy="48895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768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637572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Environmental drivers of </a:t>
              </a:r>
              <a:r>
                <a:rPr lang="en-US" sz="2400" i="1" dirty="0">
                  <a:solidFill>
                    <a:srgbClr val="000000"/>
                  </a:solidFill>
                </a:rPr>
                <a:t>M. ulcerans: </a:t>
              </a:r>
              <a:r>
                <a:rPr lang="en-US" sz="2400" dirty="0">
                  <a:solidFill>
                    <a:srgbClr val="000000"/>
                  </a:solidFill>
                </a:rPr>
                <a:t>Akonolinga </a:t>
              </a:r>
            </a:p>
          </p:txBody>
        </p:sp>
      </p:grpSp>
      <p:grpSp>
        <p:nvGrpSpPr>
          <p:cNvPr id="5" name="Groupe 31"/>
          <p:cNvGrpSpPr/>
          <p:nvPr/>
        </p:nvGrpSpPr>
        <p:grpSpPr>
          <a:xfrm>
            <a:off x="413586" y="1619910"/>
            <a:ext cx="3186206" cy="468008"/>
            <a:chOff x="413586" y="2852928"/>
            <a:chExt cx="3186206" cy="468008"/>
          </a:xfrm>
        </p:grpSpPr>
        <p:grpSp>
          <p:nvGrpSpPr>
            <p:cNvPr id="6" name="Groupe 12"/>
            <p:cNvGrpSpPr/>
            <p:nvPr/>
          </p:nvGrpSpPr>
          <p:grpSpPr>
            <a:xfrm>
              <a:off x="413586" y="2852936"/>
              <a:ext cx="1080000" cy="468000"/>
              <a:chOff x="1286463" y="3933052"/>
              <a:chExt cx="2088230" cy="561662"/>
            </a:xfrm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460602" y="3933052"/>
                <a:ext cx="1740192" cy="56166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1286463" y="3959286"/>
                <a:ext cx="208823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>
                    <a:solidFill>
                      <a:schemeClr val="bg1"/>
                    </a:solidFill>
                  </a:rPr>
                  <a:t>Seasonal</a:t>
                </a:r>
                <a:r>
                  <a:rPr lang="fr-FR" sz="1100" b="1" dirty="0">
                    <a:solidFill>
                      <a:schemeClr val="bg1"/>
                    </a:solidFill>
                  </a:rPr>
                  <a:t> </a:t>
                </a:r>
                <a:r>
                  <a:rPr lang="fr-FR" sz="1100" b="1" dirty="0" err="1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Connecteur droit avec flèche 24"/>
            <p:cNvCxnSpPr/>
            <p:nvPr/>
          </p:nvCxnSpPr>
          <p:spPr>
            <a:xfrm>
              <a:off x="1475784" y="3105024"/>
              <a:ext cx="115200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e 25"/>
            <p:cNvGrpSpPr/>
            <p:nvPr/>
          </p:nvGrpSpPr>
          <p:grpSpPr>
            <a:xfrm>
              <a:off x="2699792" y="2852928"/>
              <a:ext cx="900000" cy="467999"/>
              <a:chOff x="3289108" y="4797149"/>
              <a:chExt cx="1882292" cy="56166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" name="Rectangle à coins arrondis 26"/>
              <p:cNvSpPr/>
              <p:nvPr/>
            </p:nvSpPr>
            <p:spPr>
              <a:xfrm>
                <a:off x="3289108" y="4797149"/>
                <a:ext cx="1882292" cy="56166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3299542" y="4807818"/>
                <a:ext cx="1851295" cy="517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i="1" dirty="0">
                    <a:solidFill>
                      <a:schemeClr val="bg1"/>
                    </a:solidFill>
                  </a:rPr>
                  <a:t>M. Ulcerans</a:t>
                </a:r>
              </a:p>
              <a:p>
                <a:pPr algn="ctr"/>
                <a:r>
                  <a:rPr lang="fr-FR" sz="1100" b="1" dirty="0" err="1">
                    <a:solidFill>
                      <a:schemeClr val="bg1"/>
                    </a:solidFill>
                  </a:rPr>
                  <a:t>positivity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e 33"/>
          <p:cNvGrpSpPr/>
          <p:nvPr/>
        </p:nvGrpSpPr>
        <p:grpSpPr>
          <a:xfrm>
            <a:off x="1426804" y="836712"/>
            <a:ext cx="1722988" cy="783206"/>
            <a:chOff x="1426804" y="1952896"/>
            <a:chExt cx="1722988" cy="783239"/>
          </a:xfrm>
        </p:grpSpPr>
        <p:grpSp>
          <p:nvGrpSpPr>
            <p:cNvPr id="13" name="Groupe 19"/>
            <p:cNvGrpSpPr/>
            <p:nvPr/>
          </p:nvGrpSpPr>
          <p:grpSpPr>
            <a:xfrm>
              <a:off x="1426804" y="1952896"/>
              <a:ext cx="984956" cy="468000"/>
              <a:chOff x="3564124" y="1038371"/>
              <a:chExt cx="1904460" cy="561662"/>
            </a:xfrm>
          </p:grpSpPr>
          <p:sp>
            <p:nvSpPr>
              <p:cNvPr id="21" name="Rectangle à coins arrondis 20"/>
              <p:cNvSpPr/>
              <p:nvPr/>
            </p:nvSpPr>
            <p:spPr>
              <a:xfrm>
                <a:off x="3675916" y="1038371"/>
                <a:ext cx="1740193" cy="56166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3564124" y="1039766"/>
                <a:ext cx="190446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>
                    <a:solidFill>
                      <a:schemeClr val="bg1"/>
                    </a:solidFill>
                  </a:rPr>
                  <a:t>Biotic</a:t>
                </a:r>
                <a:r>
                  <a:rPr lang="fr-FR" sz="1100" b="1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fr-FR" sz="1100" b="1" dirty="0" err="1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9" name="Connecteur droit avec flèche 28"/>
            <p:cNvCxnSpPr>
              <a:stCxn id="21" idx="3"/>
              <a:endCxn id="27" idx="0"/>
            </p:cNvCxnSpPr>
            <p:nvPr/>
          </p:nvCxnSpPr>
          <p:spPr>
            <a:xfrm>
              <a:off x="2384621" y="2186896"/>
              <a:ext cx="765171" cy="549239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32"/>
          <p:cNvGrpSpPr/>
          <p:nvPr/>
        </p:nvGrpSpPr>
        <p:grpSpPr>
          <a:xfrm>
            <a:off x="1421838" y="2087922"/>
            <a:ext cx="1727954" cy="728868"/>
            <a:chOff x="1421838" y="3320924"/>
            <a:chExt cx="1727954" cy="729014"/>
          </a:xfrm>
        </p:grpSpPr>
        <p:grpSp>
          <p:nvGrpSpPr>
            <p:cNvPr id="19" name="Groupe 15"/>
            <p:cNvGrpSpPr/>
            <p:nvPr/>
          </p:nvGrpSpPr>
          <p:grpSpPr>
            <a:xfrm>
              <a:off x="1421838" y="3581938"/>
              <a:ext cx="1044000" cy="468000"/>
              <a:chOff x="3464127" y="4289334"/>
              <a:chExt cx="2183460" cy="561661"/>
            </a:xfrm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3576686" y="4289334"/>
                <a:ext cx="1957585" cy="56166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3464127" y="4290831"/>
                <a:ext cx="2183460" cy="517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dirty="0">
                    <a:solidFill>
                      <a:schemeClr val="bg1"/>
                    </a:solidFill>
                  </a:rPr>
                  <a:t>Water </a:t>
                </a:r>
              </a:p>
              <a:p>
                <a:r>
                  <a:rPr lang="fr-FR" sz="1100" b="1" dirty="0" err="1">
                    <a:solidFill>
                      <a:schemeClr val="bg1"/>
                    </a:solidFill>
                  </a:rPr>
                  <a:t>Characteristics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0" name="Connecteur droit avec flèche 29"/>
            <p:cNvCxnSpPr>
              <a:stCxn id="17" idx="3"/>
              <a:endCxn id="27" idx="2"/>
            </p:cNvCxnSpPr>
            <p:nvPr/>
          </p:nvCxnSpPr>
          <p:spPr>
            <a:xfrm flipV="1">
              <a:off x="2411657" y="3320924"/>
              <a:ext cx="738135" cy="495015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Tableau 39"/>
          <p:cNvGraphicFramePr>
            <a:graphicFrameLocks noGrp="1"/>
          </p:cNvGraphicFramePr>
          <p:nvPr/>
        </p:nvGraphicFramePr>
        <p:xfrm>
          <a:off x="4221822" y="3504192"/>
          <a:ext cx="4464466" cy="301844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9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6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083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AQUATIC</a:t>
                      </a:r>
                      <a:r>
                        <a:rPr lang="en-GB" sz="12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COMMUNITY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203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Abundance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-0,70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-1,06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-0,34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Biodiversity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227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AQUATIC TAXA (%)</a:t>
                      </a:r>
                    </a:p>
                  </a:txBody>
                  <a:tcPr marL="5773" marR="5773" marT="577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Gastropoda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-22,27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-36,86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-7,68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Hemiptera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-7,33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-13,42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-1,23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Hirudinea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1,08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1,84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-1,27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4,94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Hydracarina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18,07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-2,07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38,22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Oligochaeta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-0,28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Tricoptera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1,29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-5,20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7,78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Coleoptera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3,13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-0,31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6,57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0,49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Odonata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1,35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-1,92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4,62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Anura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-3,83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-9,11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1,45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Ephemeroptera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3,08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5,93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Decapoda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-1,01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-1,81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-0,21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41" name="Tableau 40"/>
          <p:cNvGraphicFramePr>
            <a:graphicFrameLocks noGrp="1"/>
          </p:cNvGraphicFramePr>
          <p:nvPr/>
        </p:nvGraphicFramePr>
        <p:xfrm>
          <a:off x="4211990" y="2329216"/>
          <a:ext cx="4464466" cy="113191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9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6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227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PHYSICOCHEMICAL PARAMETERS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pH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8,20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3,25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13,14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Flow 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Temperature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Dissolved Oxigen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Conductivity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6" name="Espace réservé du contenu 3" descr="Seasonal Effect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8841" r="49877" b="1273"/>
          <a:stretch>
            <a:fillRect/>
          </a:stretch>
        </p:blipFill>
        <p:spPr>
          <a:xfrm>
            <a:off x="4355976" y="2424372"/>
            <a:ext cx="3960440" cy="3896562"/>
          </a:xfrm>
        </p:spPr>
      </p:pic>
      <p:sp>
        <p:nvSpPr>
          <p:cNvPr id="32" name="Rectangle 31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2</a:t>
            </a:r>
          </a:p>
        </p:txBody>
      </p:sp>
      <p:grpSp>
        <p:nvGrpSpPr>
          <p:cNvPr id="34" name="Groupe 33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35" name="Rectangle 34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467544" y="3501008"/>
            <a:ext cx="3168351" cy="2780928"/>
            <a:chOff x="467544" y="3501008"/>
            <a:chExt cx="3168351" cy="2780928"/>
          </a:xfrm>
        </p:grpSpPr>
        <p:grpSp>
          <p:nvGrpSpPr>
            <p:cNvPr id="50" name="Groupe 49"/>
            <p:cNvGrpSpPr/>
            <p:nvPr/>
          </p:nvGrpSpPr>
          <p:grpSpPr>
            <a:xfrm>
              <a:off x="467544" y="3501008"/>
              <a:ext cx="3168351" cy="1296144"/>
              <a:chOff x="323528" y="4149080"/>
              <a:chExt cx="3168351" cy="1296144"/>
            </a:xfrm>
          </p:grpSpPr>
          <p:pic>
            <p:nvPicPr>
              <p:cNvPr id="37" name="Image 36" descr="3. G1.JPG"/>
              <p:cNvPicPr>
                <a:picLocks noChangeAspect="1"/>
              </p:cNvPicPr>
              <p:nvPr/>
            </p:nvPicPr>
            <p:blipFill>
              <a:blip r:embed="rId4" cstate="print"/>
              <a:srcRect l="33463" t="27557" r="33463" b="27556"/>
              <a:stretch>
                <a:fillRect/>
              </a:stretch>
            </p:blipFill>
            <p:spPr>
              <a:xfrm>
                <a:off x="323528" y="4221088"/>
                <a:ext cx="1352992" cy="1224136"/>
              </a:xfrm>
              <a:prstGeom prst="rect">
                <a:avLst/>
              </a:prstGeom>
            </p:spPr>
          </p:pic>
          <p:pic>
            <p:nvPicPr>
              <p:cNvPr id="39" name="Picture 2" descr="C:\Users\agarchitorena\Pictures\Album entomologie\Photos internet\Belostomatidae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79712" y="4149080"/>
                <a:ext cx="1512167" cy="1134262"/>
              </a:xfrm>
              <a:prstGeom prst="rect">
                <a:avLst/>
              </a:prstGeom>
              <a:noFill/>
            </p:spPr>
          </p:pic>
        </p:grpSp>
        <p:pic>
          <p:nvPicPr>
            <p:cNvPr id="51" name="Image 50" descr="56. AN1_3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632" y="5013176"/>
              <a:ext cx="1691680" cy="1268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03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e 67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69" name="Rectangle à coins arrondis 68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0" name="Rectangle à coins arrondis 69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3" name="Flèche droite 72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3923928" y="789418"/>
          <a:ext cx="5040560" cy="47915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2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1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Variable</a:t>
                      </a: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Avg.beta</a:t>
                      </a:r>
                      <a:endParaRPr lang="en-GB" sz="10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Lower.CL</a:t>
                      </a: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Upper.CL</a:t>
                      </a: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Relative.Importance</a:t>
                      </a:r>
                      <a:endParaRPr lang="en-GB" sz="10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(Intercept)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-10,13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-18,94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-1,32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e 5"/>
          <p:cNvGrpSpPr/>
          <p:nvPr/>
        </p:nvGrpSpPr>
        <p:grpSpPr>
          <a:xfrm>
            <a:off x="334648" y="210865"/>
            <a:ext cx="6881672" cy="533400"/>
            <a:chOff x="1991303" y="2874963"/>
            <a:chExt cx="6881672" cy="53340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6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592534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Environmental drivers of </a:t>
              </a:r>
              <a:r>
                <a:rPr lang="en-US" sz="2400" i="1" dirty="0">
                  <a:solidFill>
                    <a:srgbClr val="000000"/>
                  </a:solidFill>
                </a:rPr>
                <a:t>M. </a:t>
              </a:r>
              <a:r>
                <a:rPr lang="en-US" sz="2400" i="1" dirty="0" err="1">
                  <a:solidFill>
                    <a:srgbClr val="000000"/>
                  </a:solidFill>
                </a:rPr>
                <a:t>ulcerans</a:t>
              </a:r>
              <a:r>
                <a:rPr lang="en-US" sz="2400" i="1" dirty="0">
                  <a:solidFill>
                    <a:srgbClr val="000000"/>
                  </a:solidFill>
                </a:rPr>
                <a:t>: </a:t>
              </a:r>
              <a:r>
                <a:rPr lang="en-US" sz="2400" dirty="0" err="1">
                  <a:solidFill>
                    <a:srgbClr val="000000"/>
                  </a:solidFill>
                </a:rPr>
                <a:t>Bankim</a:t>
              </a:r>
              <a:r>
                <a:rPr lang="en-US" sz="2400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aphicFrame>
        <p:nvGraphicFramePr>
          <p:cNvPr id="29" name="Tableau 28"/>
          <p:cNvGraphicFramePr>
            <a:graphicFrameLocks noGrp="1"/>
          </p:cNvGraphicFramePr>
          <p:nvPr/>
        </p:nvGraphicFramePr>
        <p:xfrm>
          <a:off x="3923928" y="1340768"/>
          <a:ext cx="5040560" cy="15773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2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97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PHYSICO-CHEMICAL PARAMETERS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Flow (lentic)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-1,91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-3,25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-0,57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Flow (lotic)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-2,86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-4,38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-1,33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pH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-5,52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-15,64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4,61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Temperature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Dissolved Oxygen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Conductivity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19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-0,57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1,06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-0,24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-0,85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0" name="Tableau 29"/>
          <p:cNvGraphicFramePr>
            <a:graphicFrameLocks noGrp="1"/>
          </p:cNvGraphicFramePr>
          <p:nvPr/>
        </p:nvGraphicFramePr>
        <p:xfrm>
          <a:off x="3923928" y="2969769"/>
          <a:ext cx="5040560" cy="271672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2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9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COMMUNITY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Abondance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-0,01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1,66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9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Shannon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3,33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5,69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971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AQUATIC</a:t>
                      </a:r>
                      <a:r>
                        <a:rPr lang="en-GB" sz="10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TAXA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(%)</a:t>
                      </a:r>
                    </a:p>
                  </a:txBody>
                  <a:tcPr marL="5332" marR="5332" marT="53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Coleoptera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-1,73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-7,72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4,26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Odonata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-3,07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-9,29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3,15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Diptera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2,26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-3,53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8,05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Anura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-15,32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-33,95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3,31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Fish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-22,99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-47,72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1,74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Hydracarine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-52,36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-101,14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-3,57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Hirudinea (Presence)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-0,32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-1,08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Tricoptera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6,43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-32,70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45,56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Ephemeroptera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-7,56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-14,53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-0,58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Gastropoda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-9,22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-19,26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Decapoda (Presence)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-0,98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2,89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016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Oligochaeta (Presence)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-0,01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-0,87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0,16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Hemiptera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-3,42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-11,68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4,84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35" name="Groupe 31"/>
          <p:cNvGrpSpPr/>
          <p:nvPr/>
        </p:nvGrpSpPr>
        <p:grpSpPr>
          <a:xfrm>
            <a:off x="413586" y="1619910"/>
            <a:ext cx="3186206" cy="468008"/>
            <a:chOff x="413586" y="2852928"/>
            <a:chExt cx="3186206" cy="468008"/>
          </a:xfrm>
        </p:grpSpPr>
        <p:grpSp>
          <p:nvGrpSpPr>
            <p:cNvPr id="36" name="Groupe 12"/>
            <p:cNvGrpSpPr/>
            <p:nvPr/>
          </p:nvGrpSpPr>
          <p:grpSpPr>
            <a:xfrm>
              <a:off x="413586" y="2852936"/>
              <a:ext cx="1080000" cy="468000"/>
              <a:chOff x="1286463" y="3933052"/>
              <a:chExt cx="2088230" cy="561662"/>
            </a:xfrm>
          </p:grpSpPr>
          <p:sp>
            <p:nvSpPr>
              <p:cNvPr id="41" name="Rectangle à coins arrondis 40"/>
              <p:cNvSpPr/>
              <p:nvPr/>
            </p:nvSpPr>
            <p:spPr>
              <a:xfrm>
                <a:off x="1460602" y="3933052"/>
                <a:ext cx="1740192" cy="56166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1286463" y="3959286"/>
                <a:ext cx="208823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>
                    <a:solidFill>
                      <a:schemeClr val="bg1"/>
                    </a:solidFill>
                  </a:rPr>
                  <a:t>Seasonal</a:t>
                </a:r>
                <a:r>
                  <a:rPr lang="fr-FR" sz="1100" b="1" dirty="0">
                    <a:solidFill>
                      <a:schemeClr val="bg1"/>
                    </a:solidFill>
                  </a:rPr>
                  <a:t> </a:t>
                </a:r>
                <a:r>
                  <a:rPr lang="fr-FR" sz="1100" b="1" dirty="0" err="1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Groupe 25"/>
            <p:cNvGrpSpPr/>
            <p:nvPr/>
          </p:nvGrpSpPr>
          <p:grpSpPr>
            <a:xfrm>
              <a:off x="2699792" y="2852928"/>
              <a:ext cx="900000" cy="467999"/>
              <a:chOff x="3289108" y="4797149"/>
              <a:chExt cx="1882292" cy="56166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3289108" y="4797149"/>
                <a:ext cx="1882292" cy="56166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299540" y="4807818"/>
                <a:ext cx="1851295" cy="517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i="1" dirty="0">
                    <a:solidFill>
                      <a:schemeClr val="bg1"/>
                    </a:solidFill>
                  </a:rPr>
                  <a:t>M. Ulcerans</a:t>
                </a:r>
              </a:p>
              <a:p>
                <a:pPr algn="ctr"/>
                <a:r>
                  <a:rPr lang="fr-FR" sz="1100" b="1" dirty="0" err="1">
                    <a:solidFill>
                      <a:schemeClr val="bg1"/>
                    </a:solidFill>
                  </a:rPr>
                  <a:t>positivity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Groupe 33"/>
          <p:cNvGrpSpPr/>
          <p:nvPr/>
        </p:nvGrpSpPr>
        <p:grpSpPr>
          <a:xfrm>
            <a:off x="1426804" y="836712"/>
            <a:ext cx="1722988" cy="783206"/>
            <a:chOff x="1426804" y="1952896"/>
            <a:chExt cx="1722988" cy="783239"/>
          </a:xfrm>
        </p:grpSpPr>
        <p:grpSp>
          <p:nvGrpSpPr>
            <p:cNvPr id="44" name="Groupe 19"/>
            <p:cNvGrpSpPr/>
            <p:nvPr/>
          </p:nvGrpSpPr>
          <p:grpSpPr>
            <a:xfrm>
              <a:off x="1426804" y="1952896"/>
              <a:ext cx="984956" cy="468000"/>
              <a:chOff x="3564124" y="1038371"/>
              <a:chExt cx="1904460" cy="561662"/>
            </a:xfrm>
          </p:grpSpPr>
          <p:sp>
            <p:nvSpPr>
              <p:cNvPr id="46" name="Rectangle à coins arrondis 45"/>
              <p:cNvSpPr/>
              <p:nvPr/>
            </p:nvSpPr>
            <p:spPr>
              <a:xfrm>
                <a:off x="3675916" y="1038371"/>
                <a:ext cx="1740193" cy="56166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47" name="ZoneTexte 46"/>
              <p:cNvSpPr txBox="1"/>
              <p:nvPr/>
            </p:nvSpPr>
            <p:spPr>
              <a:xfrm>
                <a:off x="3564124" y="1039766"/>
                <a:ext cx="190446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>
                    <a:solidFill>
                      <a:schemeClr val="bg1"/>
                    </a:solidFill>
                  </a:rPr>
                  <a:t>Biotic</a:t>
                </a:r>
                <a:r>
                  <a:rPr lang="fr-FR" sz="1100" b="1" dirty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fr-FR" sz="1100" b="1" dirty="0" err="1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5" name="Connecteur droit avec flèche 44"/>
            <p:cNvCxnSpPr>
              <a:stCxn id="46" idx="3"/>
              <a:endCxn id="39" idx="0"/>
            </p:cNvCxnSpPr>
            <p:nvPr/>
          </p:nvCxnSpPr>
          <p:spPr>
            <a:xfrm>
              <a:off x="2384621" y="2186896"/>
              <a:ext cx="765171" cy="549239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e 32"/>
          <p:cNvGrpSpPr/>
          <p:nvPr/>
        </p:nvGrpSpPr>
        <p:grpSpPr>
          <a:xfrm>
            <a:off x="1421838" y="2087922"/>
            <a:ext cx="1727954" cy="728868"/>
            <a:chOff x="1421838" y="3320924"/>
            <a:chExt cx="1727954" cy="729014"/>
          </a:xfrm>
        </p:grpSpPr>
        <p:grpSp>
          <p:nvGrpSpPr>
            <p:cNvPr id="49" name="Groupe 15"/>
            <p:cNvGrpSpPr/>
            <p:nvPr/>
          </p:nvGrpSpPr>
          <p:grpSpPr>
            <a:xfrm>
              <a:off x="1421838" y="3581938"/>
              <a:ext cx="1044000" cy="468000"/>
              <a:chOff x="3464127" y="4289334"/>
              <a:chExt cx="2183460" cy="561661"/>
            </a:xfrm>
          </p:grpSpPr>
          <p:sp>
            <p:nvSpPr>
              <p:cNvPr id="51" name="Rectangle à coins arrondis 16"/>
              <p:cNvSpPr/>
              <p:nvPr/>
            </p:nvSpPr>
            <p:spPr>
              <a:xfrm>
                <a:off x="3576686" y="4289334"/>
                <a:ext cx="1957585" cy="56166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52" name="ZoneTexte 51"/>
              <p:cNvSpPr txBox="1"/>
              <p:nvPr/>
            </p:nvSpPr>
            <p:spPr>
              <a:xfrm>
                <a:off x="3464127" y="4290831"/>
                <a:ext cx="2183460" cy="517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dirty="0">
                    <a:solidFill>
                      <a:schemeClr val="bg1"/>
                    </a:solidFill>
                  </a:rPr>
                  <a:t>Water </a:t>
                </a:r>
              </a:p>
              <a:p>
                <a:r>
                  <a:rPr lang="fr-FR" sz="1100" b="1" dirty="0" err="1">
                    <a:solidFill>
                      <a:schemeClr val="bg1"/>
                    </a:solidFill>
                  </a:rPr>
                  <a:t>Characteristics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50" name="Connecteur droit avec flèche 49"/>
            <p:cNvCxnSpPr>
              <a:endCxn id="39" idx="2"/>
            </p:cNvCxnSpPr>
            <p:nvPr/>
          </p:nvCxnSpPr>
          <p:spPr>
            <a:xfrm flipV="1">
              <a:off x="2411657" y="3320924"/>
              <a:ext cx="738135" cy="495015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 52" descr="MU Positivity.tiff"/>
          <p:cNvPicPr>
            <a:picLocks noChangeAspect="1"/>
          </p:cNvPicPr>
          <p:nvPr/>
        </p:nvPicPr>
        <p:blipFill>
          <a:blip r:embed="rId3" cstate="print"/>
          <a:srcRect t="4637"/>
          <a:stretch>
            <a:fillRect/>
          </a:stretch>
        </p:blipFill>
        <p:spPr>
          <a:xfrm>
            <a:off x="179512" y="3140968"/>
            <a:ext cx="4036788" cy="3240360"/>
          </a:xfrm>
          <a:prstGeom prst="rect">
            <a:avLst/>
          </a:prstGeom>
        </p:spPr>
      </p:pic>
      <p:pic>
        <p:nvPicPr>
          <p:cNvPr id="55" name="Espace réservé du contenu 8" descr="Boxplots_v1.tiff"/>
          <p:cNvPicPr>
            <a:picLocks noChangeAspect="1"/>
          </p:cNvPicPr>
          <p:nvPr/>
        </p:nvPicPr>
        <p:blipFill>
          <a:blip r:embed="rId4" cstate="print"/>
          <a:srcRect l="-2734" b="49390"/>
          <a:stretch>
            <a:fillRect/>
          </a:stretch>
        </p:blipFill>
        <p:spPr>
          <a:xfrm>
            <a:off x="4283968" y="3140968"/>
            <a:ext cx="2448272" cy="2880320"/>
          </a:xfrm>
          <a:prstGeom prst="rect">
            <a:avLst/>
          </a:prstGeom>
        </p:spPr>
      </p:pic>
      <p:pic>
        <p:nvPicPr>
          <p:cNvPr id="56" name="Espace réservé du contenu 8" descr="Boxplots_v1.tif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rcRect t="50766"/>
          <a:stretch>
            <a:fillRect/>
          </a:stretch>
        </p:blipFill>
        <p:spPr>
          <a:xfrm>
            <a:off x="6660232" y="3176828"/>
            <a:ext cx="2483768" cy="2808312"/>
          </a:xfrm>
        </p:spPr>
      </p:pic>
      <p:sp>
        <p:nvSpPr>
          <p:cNvPr id="37" name="Rectangle 36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54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2</a:t>
            </a:r>
          </a:p>
        </p:txBody>
      </p:sp>
      <p:grpSp>
        <p:nvGrpSpPr>
          <p:cNvPr id="57" name="Groupe 56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58" name="Rectangle 57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0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5"/>
          <p:cNvGrpSpPr/>
          <p:nvPr/>
        </p:nvGrpSpPr>
        <p:grpSpPr>
          <a:xfrm>
            <a:off x="556320" y="255315"/>
            <a:ext cx="5508000" cy="488950"/>
            <a:chOff x="2212975" y="2919413"/>
            <a:chExt cx="5508000" cy="488950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5508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503471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Why the two regions are so different? 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33216"/>
          <a:stretch>
            <a:fillRect/>
          </a:stretch>
        </p:blipFill>
        <p:spPr bwMode="auto">
          <a:xfrm>
            <a:off x="971600" y="1052736"/>
            <a:ext cx="679178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Ellipse 31"/>
          <p:cNvSpPr/>
          <p:nvPr/>
        </p:nvSpPr>
        <p:spPr>
          <a:xfrm>
            <a:off x="701786" y="3411070"/>
            <a:ext cx="3960440" cy="2520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2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15" name="Rectangle 14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1259632" y="5877272"/>
            <a:ext cx="29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</a:t>
            </a:r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fr-F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5.8-6.5]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75656" y="3933056"/>
            <a:ext cx="1296144" cy="1224136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491880" y="3933056"/>
            <a:ext cx="512440" cy="1224136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e 32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6" name="Flèche droite 35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Rectangle à coins arrondis 36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8" name="Flèche droite 37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  <p:extLst>
      <p:ext uri="{BB962C8B-B14F-4D97-AF65-F5344CB8AC3E}">
        <p14:creationId xmlns:p14="http://schemas.microsoft.com/office/powerpoint/2010/main" val="184944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06559" y="4946501"/>
              <a:ext cx="450283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Development of the study concept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5536" y="1916832"/>
            <a:ext cx="51125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question?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Why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interesting</a:t>
            </a:r>
            <a:r>
              <a:rPr lang="fr-FR" sz="2000" dirty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Who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interested</a:t>
            </a:r>
            <a:r>
              <a:rPr lang="fr-FR" sz="2000" dirty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Can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narrowed</a:t>
            </a:r>
            <a:r>
              <a:rPr lang="fr-FR" sz="2000" dirty="0"/>
              <a:t> down to a question about </a:t>
            </a:r>
            <a:r>
              <a:rPr lang="fr-FR" sz="2000" dirty="0" err="1"/>
              <a:t>specific</a:t>
            </a:r>
            <a:r>
              <a:rPr lang="fr-FR" sz="2000" dirty="0"/>
              <a:t> quantitative </a:t>
            </a:r>
            <a:r>
              <a:rPr lang="fr-FR" sz="2000" dirty="0" err="1"/>
              <a:t>relationships</a:t>
            </a:r>
            <a:r>
              <a:rPr lang="fr-FR" sz="2000" dirty="0"/>
              <a:t>?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3559827" y="85499"/>
            <a:ext cx="11961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grpSp>
        <p:nvGrpSpPr>
          <p:cNvPr id="15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6" name="Rectangle 15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98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790575" y="3428007"/>
            <a:ext cx="8353425" cy="28813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1" name="Forme libre 60"/>
          <p:cNvSpPr/>
          <p:nvPr/>
        </p:nvSpPr>
        <p:spPr>
          <a:xfrm>
            <a:off x="-1116632" y="2708920"/>
            <a:ext cx="10620994" cy="414908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2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27546">
            <a:off x="3321504" y="4749282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3" name="Groupe 15"/>
          <p:cNvGrpSpPr>
            <a:grpSpLocks/>
          </p:cNvGrpSpPr>
          <p:nvPr/>
        </p:nvGrpSpPr>
        <p:grpSpPr bwMode="auto">
          <a:xfrm>
            <a:off x="3095625" y="3286001"/>
            <a:ext cx="2914650" cy="3155950"/>
            <a:chOff x="0" y="1268760"/>
            <a:chExt cx="4831696" cy="5315392"/>
          </a:xfrm>
        </p:grpSpPr>
        <p:pic>
          <p:nvPicPr>
            <p:cNvPr id="64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99588" y="5310427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Connecteur droit avec flèche 65"/>
            <p:cNvCxnSpPr/>
            <p:nvPr/>
          </p:nvCxnSpPr>
          <p:spPr>
            <a:xfrm flipH="1" flipV="1">
              <a:off x="2542167" y="2552154"/>
              <a:ext cx="1039498" cy="1847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 flipH="1" flipV="1">
              <a:off x="1071078" y="2306171"/>
              <a:ext cx="2510587" cy="20935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826336" y="4292759"/>
              <a:ext cx="0" cy="1296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H="1" flipV="1">
              <a:off x="1115817" y="4292759"/>
              <a:ext cx="2771119" cy="15133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792124" y="2421142"/>
              <a:ext cx="34212" cy="1438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 flipV="1">
              <a:off x="3886935" y="4784727"/>
              <a:ext cx="0" cy="1007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1042131" y="4723230"/>
              <a:ext cx="2450059" cy="866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3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Rectangle à coins arrondis 12"/>
          <p:cNvSpPr/>
          <p:nvPr/>
        </p:nvSpPr>
        <p:spPr>
          <a:xfrm rot="3197541">
            <a:off x="3995712" y="3787406"/>
            <a:ext cx="360040" cy="756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2126411">
            <a:off x="2829662" y="3963983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 rot="20280547">
            <a:off x="4994134" y="4142386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 rot="776739">
            <a:off x="4765184" y="352640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 rot="2126411">
            <a:off x="3829302" y="5398114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 rot="2126411">
            <a:off x="5853999" y="403599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 rot="19776295">
            <a:off x="3757227" y="4679548"/>
            <a:ext cx="37805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 rot="5117366">
            <a:off x="6460664" y="479784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 rot="3042807">
            <a:off x="8063622" y="499462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4" name="Rectangle à coins arrondis 23"/>
          <p:cNvSpPr/>
          <p:nvPr/>
        </p:nvSpPr>
        <p:spPr>
          <a:xfrm rot="2126411">
            <a:off x="5341470" y="475004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 rot="2126411">
            <a:off x="2757655" y="482808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 rot="20704105">
            <a:off x="6951158" y="556472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7" name="Rectangle à coins arrondis 26"/>
          <p:cNvSpPr/>
          <p:nvPr/>
        </p:nvSpPr>
        <p:spPr>
          <a:xfrm rot="9803090">
            <a:off x="7526731" y="4024525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8" name="Rectangle à coins arrondis 27"/>
          <p:cNvSpPr/>
          <p:nvPr/>
        </p:nvSpPr>
        <p:spPr>
          <a:xfrm rot="18015246">
            <a:off x="6099512" y="5509958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grpSp>
        <p:nvGrpSpPr>
          <p:cNvPr id="2" name="Groupe 5"/>
          <p:cNvGrpSpPr/>
          <p:nvPr/>
        </p:nvGrpSpPr>
        <p:grpSpPr>
          <a:xfrm>
            <a:off x="556320" y="255315"/>
            <a:ext cx="2520000" cy="488950"/>
            <a:chOff x="2212975" y="2919413"/>
            <a:chExt cx="2520000" cy="48895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252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155510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Our theory</a:t>
              </a:r>
            </a:p>
          </p:txBody>
        </p:sp>
      </p:grpSp>
      <p:sp>
        <p:nvSpPr>
          <p:cNvPr id="36" name="ZoneTexte 35"/>
          <p:cNvSpPr txBox="1"/>
          <p:nvPr/>
        </p:nvSpPr>
        <p:spPr>
          <a:xfrm rot="21152433">
            <a:off x="290969" y="1723123"/>
            <a:ext cx="4841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living stages </a:t>
            </a:r>
          </a:p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transmission to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aquatic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organisms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2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40" name="Rectangle 39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e 47"/>
          <p:cNvGrpSpPr/>
          <p:nvPr/>
        </p:nvGrpSpPr>
        <p:grpSpPr>
          <a:xfrm>
            <a:off x="539552" y="4485238"/>
            <a:ext cx="1560645" cy="1224136"/>
            <a:chOff x="7596336" y="3333110"/>
            <a:chExt cx="1560645" cy="1224136"/>
          </a:xfrm>
        </p:grpSpPr>
        <p:sp>
          <p:nvSpPr>
            <p:cNvPr id="30" name="Rectangle 29"/>
            <p:cNvSpPr/>
            <p:nvPr/>
          </p:nvSpPr>
          <p:spPr>
            <a:xfrm>
              <a:off x="7596336" y="3333110"/>
              <a:ext cx="1547664" cy="12241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791927" y="3501008"/>
              <a:ext cx="13650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Water flow</a:t>
              </a:r>
            </a:p>
            <a:p>
              <a:r>
                <a:rPr lang="fr-FR" dirty="0"/>
                <a:t>O2</a:t>
              </a:r>
            </a:p>
            <a:p>
              <a:r>
                <a:rPr lang="fr-FR" dirty="0"/>
                <a:t>pH (optimal)</a:t>
              </a:r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803976" y="4077072"/>
              <a:ext cx="8384" cy="279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H="1">
              <a:off x="7803976" y="3780363"/>
              <a:ext cx="8384" cy="279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H="1">
              <a:off x="7803976" y="3482785"/>
              <a:ext cx="8384" cy="279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251520" y="1052736"/>
            <a:ext cx="5112568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1" dirty="0"/>
              <a:t>Scenario 1: </a:t>
            </a:r>
            <a:r>
              <a:rPr lang="fr-FR" b="1" dirty="0" err="1"/>
              <a:t>Favourable</a:t>
            </a:r>
            <a:r>
              <a:rPr lang="fr-FR" b="1" dirty="0"/>
              <a:t> physico-</a:t>
            </a:r>
            <a:r>
              <a:rPr lang="fr-FR" b="1" dirty="0" err="1"/>
              <a:t>chemical</a:t>
            </a:r>
            <a:r>
              <a:rPr lang="fr-FR" b="1" dirty="0"/>
              <a:t> conditions</a:t>
            </a:r>
          </a:p>
        </p:txBody>
      </p:sp>
      <p:pic>
        <p:nvPicPr>
          <p:cNvPr id="50" name="Picture 32" descr="C:\Users\agarchitorena\Pictures\Fotos presentacion\P8300196.JPG"/>
          <p:cNvPicPr>
            <a:picLocks noChangeAspect="1" noChangeArrowheads="1"/>
          </p:cNvPicPr>
          <p:nvPr/>
        </p:nvPicPr>
        <p:blipFill>
          <a:blip r:embed="rId9" cstate="print"/>
          <a:srcRect l="6667"/>
          <a:stretch>
            <a:fillRect/>
          </a:stretch>
        </p:blipFill>
        <p:spPr bwMode="auto">
          <a:xfrm>
            <a:off x="5631318" y="925124"/>
            <a:ext cx="3512682" cy="2736303"/>
          </a:xfrm>
          <a:prstGeom prst="rect">
            <a:avLst/>
          </a:prstGeom>
          <a:noFill/>
          <a:ln cmpd="sng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grpSp>
        <p:nvGrpSpPr>
          <p:cNvPr id="60" name="Groupe 59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76" name="Rectangle à coins arrondis 7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7" name="Rectangle à coins arrondis 7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8" name="Flèche droite 77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0" name="Flèche droite 79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  <p:extLst>
      <p:ext uri="{BB962C8B-B14F-4D97-AF65-F5344CB8AC3E}">
        <p14:creationId xmlns:p14="http://schemas.microsoft.com/office/powerpoint/2010/main" val="2362535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8" name="Rectangle à coins arrondis 37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8496384" y="620688"/>
              <a:ext cx="468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8" name="Double flèche horizontale 57"/>
            <p:cNvSpPr/>
            <p:nvPr/>
          </p:nvSpPr>
          <p:spPr>
            <a:xfrm rot="16200000">
              <a:off x="8658408" y="442622"/>
              <a:ext cx="180000" cy="72000"/>
            </a:xfrm>
            <a:prstGeom prst="left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Flèche droite 58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0" name="Rectangle à coins arrondis 59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1" name="Flèche droite 6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2" name="Flèche gauche 61"/>
            <p:cNvSpPr/>
            <p:nvPr/>
          </p:nvSpPr>
          <p:spPr>
            <a:xfrm>
              <a:off x="8232234" y="692696"/>
              <a:ext cx="180000" cy="72000"/>
            </a:xfrm>
            <a:prstGeom prst="leftArrow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826765" y="3459559"/>
            <a:ext cx="8353425" cy="28813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0" name="Connecteur droit 39"/>
          <p:cNvCxnSpPr/>
          <p:nvPr/>
        </p:nvCxnSpPr>
        <p:spPr>
          <a:xfrm>
            <a:off x="1331590" y="3459559"/>
            <a:ext cx="619283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rme libre 40"/>
          <p:cNvSpPr/>
          <p:nvPr/>
        </p:nvSpPr>
        <p:spPr>
          <a:xfrm>
            <a:off x="-1044624" y="2681684"/>
            <a:ext cx="10585176" cy="420370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2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527546">
            <a:off x="3321506" y="4726978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e 15"/>
          <p:cNvGrpSpPr>
            <a:grpSpLocks/>
          </p:cNvGrpSpPr>
          <p:nvPr/>
        </p:nvGrpSpPr>
        <p:grpSpPr bwMode="auto">
          <a:xfrm>
            <a:off x="3098362" y="3284984"/>
            <a:ext cx="2914650" cy="3155950"/>
            <a:chOff x="0" y="1268760"/>
            <a:chExt cx="4831696" cy="5315392"/>
          </a:xfrm>
        </p:grpSpPr>
        <p:pic>
          <p:nvPicPr>
            <p:cNvPr id="44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22679" y="5312140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6" name="Connecteur droit avec flèche 45"/>
            <p:cNvCxnSpPr/>
            <p:nvPr/>
          </p:nvCxnSpPr>
          <p:spPr>
            <a:xfrm flipH="1" flipV="1">
              <a:off x="2542167" y="2552154"/>
              <a:ext cx="1039498" cy="1847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/>
            <p:nvPr/>
          </p:nvCxnSpPr>
          <p:spPr>
            <a:xfrm flipH="1" flipV="1">
              <a:off x="1071078" y="2306171"/>
              <a:ext cx="2510587" cy="20935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 flipV="1">
              <a:off x="826336" y="4292759"/>
              <a:ext cx="0" cy="1296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/>
            <p:cNvCxnSpPr/>
            <p:nvPr/>
          </p:nvCxnSpPr>
          <p:spPr>
            <a:xfrm flipH="1" flipV="1">
              <a:off x="1115817" y="4292759"/>
              <a:ext cx="2771119" cy="15133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 flipH="1" flipV="1">
              <a:off x="792124" y="2421142"/>
              <a:ext cx="34212" cy="1438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/>
            <p:nvPr/>
          </p:nvCxnSpPr>
          <p:spPr>
            <a:xfrm flipV="1">
              <a:off x="3886935" y="4784727"/>
              <a:ext cx="0" cy="1007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V="1">
              <a:off x="1042131" y="4723230"/>
              <a:ext cx="2450059" cy="866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3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e 5"/>
          <p:cNvGrpSpPr/>
          <p:nvPr/>
        </p:nvGrpSpPr>
        <p:grpSpPr>
          <a:xfrm>
            <a:off x="334648" y="210865"/>
            <a:ext cx="2741672" cy="533400"/>
            <a:chOff x="1991303" y="2874963"/>
            <a:chExt cx="274167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252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155510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</a:rPr>
                <a:t>Our theory</a:t>
              </a: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pic>
        <p:nvPicPr>
          <p:cNvPr id="17" name="Picture 29" descr="C:\Users\agarchitorena\Pictures\Fotos presentacion\P510013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4087" y="980727"/>
            <a:ext cx="3779913" cy="2834936"/>
          </a:xfrm>
          <a:prstGeom prst="rect">
            <a:avLst/>
          </a:prstGeom>
          <a:noFill/>
          <a:ln cmpd="sng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18" name="Rectangle à coins arrondis 17"/>
          <p:cNvSpPr/>
          <p:nvPr/>
        </p:nvSpPr>
        <p:spPr>
          <a:xfrm rot="2068890">
            <a:off x="5496860" y="6141721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 rot="774823">
            <a:off x="3181795" y="46922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 rot="2469999">
            <a:off x="3687103" y="46907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 rot="437365">
            <a:off x="5015292" y="5972863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 rot="2068890">
            <a:off x="3048587" y="3740615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48707" y="1052736"/>
            <a:ext cx="4793493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Scenario 2: Adverse physico-</a:t>
            </a:r>
            <a:r>
              <a:rPr lang="fr-FR" b="1" dirty="0" err="1"/>
              <a:t>chemical</a:t>
            </a:r>
            <a:r>
              <a:rPr lang="fr-FR" b="1" dirty="0"/>
              <a:t> conditions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2</a:t>
            </a:r>
          </a:p>
        </p:txBody>
      </p:sp>
      <p:grpSp>
        <p:nvGrpSpPr>
          <p:cNvPr id="28" name="Groupe 27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29" name="Rectangle 28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 rot="20926743">
            <a:off x="1400747" y="1758989"/>
            <a:ext cx="2168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Mostly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intra-host </a:t>
            </a:r>
          </a:p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</a:p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Trophic transmission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763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GB" sz="4000" b="1" cap="all" dirty="0">
                <a:solidFill>
                  <a:schemeClr val="bg1"/>
                </a:solidFill>
                <a:ea typeface="+mj-ea"/>
                <a:cs typeface="+mj-cs"/>
              </a:rPr>
              <a:t>MATHEMATICAL MODELING TO UNDERSTAND BU TRANSMISSION 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5220072" y="1223256"/>
            <a:ext cx="1872208" cy="8640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Disease</a:t>
            </a:r>
            <a:r>
              <a:rPr lang="fr-FR" b="1" dirty="0"/>
              <a:t> </a:t>
            </a:r>
            <a:r>
              <a:rPr lang="fr-FR" b="1" dirty="0" err="1"/>
              <a:t>prevalence</a:t>
            </a:r>
            <a:endParaRPr lang="fr-FR" b="1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2051720" y="2780928"/>
            <a:ext cx="1872208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Environmental</a:t>
            </a:r>
            <a:r>
              <a:rPr lang="fr-FR" b="1" dirty="0"/>
              <a:t> </a:t>
            </a:r>
            <a:r>
              <a:rPr lang="fr-FR" b="1" dirty="0" err="1"/>
              <a:t>factors</a:t>
            </a:r>
            <a:endParaRPr lang="fr-FR" b="1" dirty="0"/>
          </a:p>
        </p:txBody>
      </p:sp>
      <p:sp>
        <p:nvSpPr>
          <p:cNvPr id="11" name="Flèche droite 10"/>
          <p:cNvSpPr/>
          <p:nvPr/>
        </p:nvSpPr>
        <p:spPr>
          <a:xfrm rot="16200000">
            <a:off x="2742849" y="2319076"/>
            <a:ext cx="576064" cy="23013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" name="Rectangle à coins arrondis 11"/>
          <p:cNvSpPr/>
          <p:nvPr/>
        </p:nvSpPr>
        <p:spPr>
          <a:xfrm>
            <a:off x="1979712" y="1229004"/>
            <a:ext cx="2016224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M. ulcerans </a:t>
            </a:r>
            <a:r>
              <a:rPr lang="fr-FR" b="1" i="1" dirty="0" err="1"/>
              <a:t>dynamics</a:t>
            </a:r>
            <a:endParaRPr lang="fr-FR" b="1" i="1" dirty="0"/>
          </a:p>
        </p:txBody>
      </p:sp>
      <p:sp>
        <p:nvSpPr>
          <p:cNvPr id="13" name="Flèche droite 12"/>
          <p:cNvSpPr/>
          <p:nvPr/>
        </p:nvSpPr>
        <p:spPr>
          <a:xfrm>
            <a:off x="4067944" y="1556792"/>
            <a:ext cx="1152128" cy="2880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gray">
          <a:xfrm>
            <a:off x="2332145" y="2186213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5220072" y="1223256"/>
            <a:ext cx="1872208" cy="864096"/>
          </a:xfrm>
          <a:prstGeom prst="roundRect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Buruli </a:t>
            </a:r>
            <a:r>
              <a:rPr lang="fr-FR" b="1" dirty="0" err="1"/>
              <a:t>ulcer</a:t>
            </a:r>
            <a:r>
              <a:rPr lang="fr-FR" b="1" dirty="0"/>
              <a:t> </a:t>
            </a:r>
          </a:p>
          <a:p>
            <a:pPr algn="ctr"/>
            <a:r>
              <a:rPr lang="fr-FR" b="1" dirty="0"/>
              <a:t>in </a:t>
            </a:r>
            <a:r>
              <a:rPr lang="fr-FR" b="1" dirty="0" err="1"/>
              <a:t>humans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4045642" y="1556792"/>
            <a:ext cx="1152128" cy="288032"/>
          </a:xfrm>
          <a:prstGeom prst="rightArrow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4" name="Rectangle 13"/>
          <p:cNvSpPr/>
          <p:nvPr/>
        </p:nvSpPr>
        <p:spPr>
          <a:xfrm>
            <a:off x="973266" y="274569"/>
            <a:ext cx="813690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 of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necessary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question?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3" name="Groupe 22"/>
          <p:cNvGrpSpPr/>
          <p:nvPr/>
        </p:nvGrpSpPr>
        <p:grpSpPr>
          <a:xfrm>
            <a:off x="334648" y="210865"/>
            <a:ext cx="3260147" cy="533400"/>
            <a:chOff x="334648" y="210865"/>
            <a:chExt cx="3260147" cy="533400"/>
          </a:xfrm>
        </p:grpSpPr>
        <p:grpSp>
          <p:nvGrpSpPr>
            <p:cNvPr id="5" name="Groupe 98"/>
            <p:cNvGrpSpPr/>
            <p:nvPr/>
          </p:nvGrpSpPr>
          <p:grpSpPr>
            <a:xfrm>
              <a:off x="556320" y="255315"/>
              <a:ext cx="3038475" cy="488950"/>
              <a:chOff x="556320" y="255315"/>
              <a:chExt cx="3038475" cy="488950"/>
            </a:xfrm>
          </p:grpSpPr>
          <p:sp>
            <p:nvSpPr>
              <p:cNvPr id="6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70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2479675" cy="4619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/>
                  <a:t>Introduction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5" name="Rectangle 24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Freeform 5"/>
          <p:cNvSpPr>
            <a:spLocks/>
          </p:cNvSpPr>
          <p:nvPr/>
        </p:nvSpPr>
        <p:spPr bwMode="gray">
          <a:xfrm>
            <a:off x="1774839" y="2044595"/>
            <a:ext cx="288000" cy="288000"/>
          </a:xfrm>
          <a:custGeom>
            <a:avLst/>
            <a:gdLst/>
            <a:ahLst/>
            <a:cxnLst>
              <a:cxn ang="0">
                <a:pos x="133" y="0"/>
              </a:cxn>
              <a:cxn ang="0">
                <a:pos x="161" y="3"/>
              </a:cxn>
              <a:cxn ang="0">
                <a:pos x="186" y="12"/>
              </a:cxn>
              <a:cxn ang="0">
                <a:pos x="209" y="25"/>
              </a:cxn>
              <a:cxn ang="0">
                <a:pos x="228" y="42"/>
              </a:cxn>
              <a:cxn ang="0">
                <a:pos x="245" y="64"/>
              </a:cxn>
              <a:cxn ang="0">
                <a:pos x="257" y="88"/>
              </a:cxn>
              <a:cxn ang="0">
                <a:pos x="265" y="116"/>
              </a:cxn>
              <a:cxn ang="0">
                <a:pos x="267" y="146"/>
              </a:cxn>
              <a:cxn ang="0">
                <a:pos x="265" y="175"/>
              </a:cxn>
              <a:cxn ang="0">
                <a:pos x="257" y="203"/>
              </a:cxn>
              <a:cxn ang="0">
                <a:pos x="245" y="227"/>
              </a:cxn>
              <a:cxn ang="0">
                <a:pos x="228" y="249"/>
              </a:cxn>
              <a:cxn ang="0">
                <a:pos x="209" y="267"/>
              </a:cxn>
              <a:cxn ang="0">
                <a:pos x="186" y="281"/>
              </a:cxn>
              <a:cxn ang="0">
                <a:pos x="161" y="289"/>
              </a:cxn>
              <a:cxn ang="0">
                <a:pos x="133" y="292"/>
              </a:cxn>
              <a:cxn ang="0">
                <a:pos x="103" y="288"/>
              </a:cxn>
              <a:cxn ang="0">
                <a:pos x="75" y="277"/>
              </a:cxn>
              <a:cxn ang="0">
                <a:pos x="51" y="260"/>
              </a:cxn>
              <a:cxn ang="0">
                <a:pos x="29" y="237"/>
              </a:cxn>
              <a:cxn ang="0">
                <a:pos x="13" y="210"/>
              </a:cxn>
              <a:cxn ang="0">
                <a:pos x="4" y="178"/>
              </a:cxn>
              <a:cxn ang="0">
                <a:pos x="0" y="146"/>
              </a:cxn>
              <a:cxn ang="0">
                <a:pos x="4" y="113"/>
              </a:cxn>
              <a:cxn ang="0">
                <a:pos x="13" y="81"/>
              </a:cxn>
              <a:cxn ang="0">
                <a:pos x="29" y="54"/>
              </a:cxn>
              <a:cxn ang="0">
                <a:pos x="51" y="32"/>
              </a:cxn>
              <a:cxn ang="0">
                <a:pos x="75" y="14"/>
              </a:cxn>
              <a:cxn ang="0">
                <a:pos x="103" y="3"/>
              </a:cxn>
              <a:cxn ang="0">
                <a:pos x="133" y="0"/>
              </a:cxn>
            </a:cxnLst>
            <a:rect l="0" t="0" r="r" b="b"/>
            <a:pathLst>
              <a:path w="267" h="292">
                <a:moveTo>
                  <a:pt x="133" y="0"/>
                </a:moveTo>
                <a:lnTo>
                  <a:pt x="161" y="3"/>
                </a:lnTo>
                <a:lnTo>
                  <a:pt x="186" y="12"/>
                </a:lnTo>
                <a:lnTo>
                  <a:pt x="209" y="25"/>
                </a:lnTo>
                <a:lnTo>
                  <a:pt x="228" y="42"/>
                </a:lnTo>
                <a:lnTo>
                  <a:pt x="245" y="64"/>
                </a:lnTo>
                <a:lnTo>
                  <a:pt x="257" y="88"/>
                </a:lnTo>
                <a:lnTo>
                  <a:pt x="265" y="116"/>
                </a:lnTo>
                <a:lnTo>
                  <a:pt x="267" y="146"/>
                </a:lnTo>
                <a:lnTo>
                  <a:pt x="265" y="175"/>
                </a:lnTo>
                <a:lnTo>
                  <a:pt x="257" y="203"/>
                </a:lnTo>
                <a:lnTo>
                  <a:pt x="245" y="227"/>
                </a:lnTo>
                <a:lnTo>
                  <a:pt x="228" y="249"/>
                </a:lnTo>
                <a:lnTo>
                  <a:pt x="209" y="267"/>
                </a:lnTo>
                <a:lnTo>
                  <a:pt x="186" y="281"/>
                </a:lnTo>
                <a:lnTo>
                  <a:pt x="161" y="289"/>
                </a:lnTo>
                <a:lnTo>
                  <a:pt x="133" y="292"/>
                </a:lnTo>
                <a:lnTo>
                  <a:pt x="103" y="288"/>
                </a:lnTo>
                <a:lnTo>
                  <a:pt x="75" y="277"/>
                </a:lnTo>
                <a:lnTo>
                  <a:pt x="51" y="260"/>
                </a:lnTo>
                <a:lnTo>
                  <a:pt x="29" y="237"/>
                </a:lnTo>
                <a:lnTo>
                  <a:pt x="13" y="210"/>
                </a:lnTo>
                <a:lnTo>
                  <a:pt x="4" y="178"/>
                </a:lnTo>
                <a:lnTo>
                  <a:pt x="0" y="146"/>
                </a:lnTo>
                <a:lnTo>
                  <a:pt x="4" y="113"/>
                </a:lnTo>
                <a:lnTo>
                  <a:pt x="13" y="81"/>
                </a:lnTo>
                <a:lnTo>
                  <a:pt x="29" y="54"/>
                </a:lnTo>
                <a:lnTo>
                  <a:pt x="51" y="32"/>
                </a:lnTo>
                <a:lnTo>
                  <a:pt x="75" y="14"/>
                </a:lnTo>
                <a:lnTo>
                  <a:pt x="103" y="3"/>
                </a:lnTo>
                <a:lnTo>
                  <a:pt x="13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sp>
        <p:nvSpPr>
          <p:cNvPr id="35" name="Freeform 6"/>
          <p:cNvSpPr>
            <a:spLocks/>
          </p:cNvSpPr>
          <p:nvPr/>
        </p:nvSpPr>
        <p:spPr bwMode="gray">
          <a:xfrm>
            <a:off x="1547664" y="2348880"/>
            <a:ext cx="720000" cy="1080000"/>
          </a:xfrm>
          <a:custGeom>
            <a:avLst/>
            <a:gdLst/>
            <a:ahLst/>
            <a:cxnLst>
              <a:cxn ang="0">
                <a:pos x="72" y="5"/>
              </a:cxn>
              <a:cxn ang="0">
                <a:pos x="30" y="32"/>
              </a:cxn>
              <a:cxn ang="0">
                <a:pos x="4" y="75"/>
              </a:cxn>
              <a:cxn ang="0">
                <a:pos x="0" y="509"/>
              </a:cxn>
              <a:cxn ang="0">
                <a:pos x="1" y="516"/>
              </a:cxn>
              <a:cxn ang="0">
                <a:pos x="9" y="533"/>
              </a:cxn>
              <a:cxn ang="0">
                <a:pos x="26" y="550"/>
              </a:cxn>
              <a:cxn ang="0">
                <a:pos x="56" y="557"/>
              </a:cxn>
              <a:cxn ang="0">
                <a:pos x="84" y="551"/>
              </a:cxn>
              <a:cxn ang="0">
                <a:pos x="100" y="534"/>
              </a:cxn>
              <a:cxn ang="0">
                <a:pos x="106" y="516"/>
              </a:cxn>
              <a:cxn ang="0">
                <a:pos x="108" y="503"/>
              </a:cxn>
              <a:cxn ang="0">
                <a:pos x="108" y="166"/>
              </a:cxn>
              <a:cxn ang="0">
                <a:pos x="135" y="1066"/>
              </a:cxn>
              <a:cxn ang="0">
                <a:pos x="138" y="1073"/>
              </a:cxn>
              <a:cxn ang="0">
                <a:pos x="151" y="1089"/>
              </a:cxn>
              <a:cxn ang="0">
                <a:pos x="174" y="1105"/>
              </a:cxn>
              <a:cxn ang="0">
                <a:pos x="199" y="1111"/>
              </a:cxn>
              <a:cxn ang="0">
                <a:pos x="227" y="1110"/>
              </a:cxn>
              <a:cxn ang="0">
                <a:pos x="255" y="1097"/>
              </a:cxn>
              <a:cxn ang="0">
                <a:pos x="272" y="1080"/>
              </a:cxn>
              <a:cxn ang="0">
                <a:pos x="278" y="1068"/>
              </a:cxn>
              <a:cxn ang="0">
                <a:pos x="279" y="499"/>
              </a:cxn>
              <a:cxn ang="0">
                <a:pos x="302" y="503"/>
              </a:cxn>
              <a:cxn ang="0">
                <a:pos x="302" y="534"/>
              </a:cxn>
              <a:cxn ang="0">
                <a:pos x="304" y="590"/>
              </a:cxn>
              <a:cxn ang="0">
                <a:pos x="304" y="664"/>
              </a:cxn>
              <a:cxn ang="0">
                <a:pos x="304" y="750"/>
              </a:cxn>
              <a:cxn ang="0">
                <a:pos x="304" y="838"/>
              </a:cxn>
              <a:cxn ang="0">
                <a:pos x="305" y="926"/>
              </a:cxn>
              <a:cxn ang="0">
                <a:pos x="305" y="1004"/>
              </a:cxn>
              <a:cxn ang="0">
                <a:pos x="305" y="1066"/>
              </a:cxn>
              <a:cxn ang="0">
                <a:pos x="306" y="1073"/>
              </a:cxn>
              <a:cxn ang="0">
                <a:pos x="315" y="1088"/>
              </a:cxn>
              <a:cxn ang="0">
                <a:pos x="335" y="1103"/>
              </a:cxn>
              <a:cxn ang="0">
                <a:pos x="372" y="1111"/>
              </a:cxn>
              <a:cxn ang="0">
                <a:pos x="408" y="1103"/>
              </a:cxn>
              <a:cxn ang="0">
                <a:pos x="429" y="1089"/>
              </a:cxn>
              <a:cxn ang="0">
                <a:pos x="437" y="1073"/>
              </a:cxn>
              <a:cxn ang="0">
                <a:pos x="438" y="1067"/>
              </a:cxn>
              <a:cxn ang="0">
                <a:pos x="466" y="166"/>
              </a:cxn>
              <a:cxn ang="0">
                <a:pos x="468" y="503"/>
              </a:cxn>
              <a:cxn ang="0">
                <a:pos x="472" y="517"/>
              </a:cxn>
              <a:cxn ang="0">
                <a:pos x="483" y="537"/>
              </a:cxn>
              <a:cxn ang="0">
                <a:pos x="505" y="551"/>
              </a:cxn>
              <a:cxn ang="0">
                <a:pos x="536" y="551"/>
              </a:cxn>
              <a:cxn ang="0">
                <a:pos x="557" y="537"/>
              </a:cxn>
              <a:cxn ang="0">
                <a:pos x="570" y="517"/>
              </a:cxn>
              <a:cxn ang="0">
                <a:pos x="573" y="508"/>
              </a:cxn>
              <a:cxn ang="0">
                <a:pos x="572" y="68"/>
              </a:cxn>
              <a:cxn ang="0">
                <a:pos x="546" y="28"/>
              </a:cxn>
              <a:cxn ang="0">
                <a:pos x="506" y="4"/>
              </a:cxn>
              <a:cxn ang="0">
                <a:pos x="94" y="0"/>
              </a:cxn>
            </a:cxnLst>
            <a:rect l="0" t="0" r="r" b="b"/>
            <a:pathLst>
              <a:path w="573" h="1111">
                <a:moveTo>
                  <a:pt x="94" y="0"/>
                </a:moveTo>
                <a:lnTo>
                  <a:pt x="72" y="5"/>
                </a:lnTo>
                <a:lnTo>
                  <a:pt x="50" y="16"/>
                </a:lnTo>
                <a:lnTo>
                  <a:pt x="30" y="32"/>
                </a:lnTo>
                <a:lnTo>
                  <a:pt x="15" y="53"/>
                </a:lnTo>
                <a:lnTo>
                  <a:pt x="4" y="75"/>
                </a:lnTo>
                <a:lnTo>
                  <a:pt x="0" y="99"/>
                </a:lnTo>
                <a:lnTo>
                  <a:pt x="0" y="509"/>
                </a:lnTo>
                <a:lnTo>
                  <a:pt x="0" y="511"/>
                </a:lnTo>
                <a:lnTo>
                  <a:pt x="1" y="516"/>
                </a:lnTo>
                <a:lnTo>
                  <a:pt x="4" y="525"/>
                </a:lnTo>
                <a:lnTo>
                  <a:pt x="9" y="533"/>
                </a:lnTo>
                <a:lnTo>
                  <a:pt x="16" y="543"/>
                </a:lnTo>
                <a:lnTo>
                  <a:pt x="26" y="550"/>
                </a:lnTo>
                <a:lnTo>
                  <a:pt x="39" y="556"/>
                </a:lnTo>
                <a:lnTo>
                  <a:pt x="56" y="557"/>
                </a:lnTo>
                <a:lnTo>
                  <a:pt x="72" y="556"/>
                </a:lnTo>
                <a:lnTo>
                  <a:pt x="84" y="551"/>
                </a:lnTo>
                <a:lnTo>
                  <a:pt x="92" y="543"/>
                </a:lnTo>
                <a:lnTo>
                  <a:pt x="100" y="534"/>
                </a:lnTo>
                <a:lnTo>
                  <a:pt x="103" y="525"/>
                </a:lnTo>
                <a:lnTo>
                  <a:pt x="106" y="516"/>
                </a:lnTo>
                <a:lnTo>
                  <a:pt x="107" y="508"/>
                </a:lnTo>
                <a:lnTo>
                  <a:pt x="108" y="503"/>
                </a:lnTo>
                <a:lnTo>
                  <a:pt x="108" y="500"/>
                </a:lnTo>
                <a:lnTo>
                  <a:pt x="108" y="166"/>
                </a:lnTo>
                <a:lnTo>
                  <a:pt x="134" y="167"/>
                </a:lnTo>
                <a:lnTo>
                  <a:pt x="135" y="1066"/>
                </a:lnTo>
                <a:lnTo>
                  <a:pt x="136" y="1068"/>
                </a:lnTo>
                <a:lnTo>
                  <a:pt x="138" y="1073"/>
                </a:lnTo>
                <a:lnTo>
                  <a:pt x="143" y="1080"/>
                </a:lnTo>
                <a:lnTo>
                  <a:pt x="151" y="1089"/>
                </a:lnTo>
                <a:lnTo>
                  <a:pt x="162" y="1097"/>
                </a:lnTo>
                <a:lnTo>
                  <a:pt x="174" y="1105"/>
                </a:lnTo>
                <a:lnTo>
                  <a:pt x="189" y="1110"/>
                </a:lnTo>
                <a:lnTo>
                  <a:pt x="199" y="1111"/>
                </a:lnTo>
                <a:lnTo>
                  <a:pt x="217" y="1111"/>
                </a:lnTo>
                <a:lnTo>
                  <a:pt x="227" y="1110"/>
                </a:lnTo>
                <a:lnTo>
                  <a:pt x="243" y="1105"/>
                </a:lnTo>
                <a:lnTo>
                  <a:pt x="255" y="1097"/>
                </a:lnTo>
                <a:lnTo>
                  <a:pt x="265" y="1089"/>
                </a:lnTo>
                <a:lnTo>
                  <a:pt x="272" y="1080"/>
                </a:lnTo>
                <a:lnTo>
                  <a:pt x="276" y="1073"/>
                </a:lnTo>
                <a:lnTo>
                  <a:pt x="278" y="1068"/>
                </a:lnTo>
                <a:lnTo>
                  <a:pt x="279" y="1066"/>
                </a:lnTo>
                <a:lnTo>
                  <a:pt x="279" y="499"/>
                </a:lnTo>
                <a:lnTo>
                  <a:pt x="302" y="499"/>
                </a:lnTo>
                <a:lnTo>
                  <a:pt x="302" y="503"/>
                </a:lnTo>
                <a:lnTo>
                  <a:pt x="302" y="515"/>
                </a:lnTo>
                <a:lnTo>
                  <a:pt x="302" y="534"/>
                </a:lnTo>
                <a:lnTo>
                  <a:pt x="302" y="560"/>
                </a:lnTo>
                <a:lnTo>
                  <a:pt x="304" y="590"/>
                </a:lnTo>
                <a:lnTo>
                  <a:pt x="304" y="626"/>
                </a:lnTo>
                <a:lnTo>
                  <a:pt x="304" y="664"/>
                </a:lnTo>
                <a:lnTo>
                  <a:pt x="304" y="706"/>
                </a:lnTo>
                <a:lnTo>
                  <a:pt x="304" y="750"/>
                </a:lnTo>
                <a:lnTo>
                  <a:pt x="304" y="793"/>
                </a:lnTo>
                <a:lnTo>
                  <a:pt x="304" y="838"/>
                </a:lnTo>
                <a:lnTo>
                  <a:pt x="305" y="882"/>
                </a:lnTo>
                <a:lnTo>
                  <a:pt x="305" y="926"/>
                </a:lnTo>
                <a:lnTo>
                  <a:pt x="305" y="966"/>
                </a:lnTo>
                <a:lnTo>
                  <a:pt x="305" y="1004"/>
                </a:lnTo>
                <a:lnTo>
                  <a:pt x="305" y="1037"/>
                </a:lnTo>
                <a:lnTo>
                  <a:pt x="305" y="1066"/>
                </a:lnTo>
                <a:lnTo>
                  <a:pt x="305" y="1067"/>
                </a:lnTo>
                <a:lnTo>
                  <a:pt x="306" y="1073"/>
                </a:lnTo>
                <a:lnTo>
                  <a:pt x="310" y="1079"/>
                </a:lnTo>
                <a:lnTo>
                  <a:pt x="315" y="1088"/>
                </a:lnTo>
                <a:lnTo>
                  <a:pt x="323" y="1096"/>
                </a:lnTo>
                <a:lnTo>
                  <a:pt x="335" y="1103"/>
                </a:lnTo>
                <a:lnTo>
                  <a:pt x="351" y="1108"/>
                </a:lnTo>
                <a:lnTo>
                  <a:pt x="372" y="1111"/>
                </a:lnTo>
                <a:lnTo>
                  <a:pt x="392" y="1108"/>
                </a:lnTo>
                <a:lnTo>
                  <a:pt x="408" y="1103"/>
                </a:lnTo>
                <a:lnTo>
                  <a:pt x="420" y="1096"/>
                </a:lnTo>
                <a:lnTo>
                  <a:pt x="429" y="1089"/>
                </a:lnTo>
                <a:lnTo>
                  <a:pt x="434" y="1080"/>
                </a:lnTo>
                <a:lnTo>
                  <a:pt x="437" y="1073"/>
                </a:lnTo>
                <a:lnTo>
                  <a:pt x="438" y="1068"/>
                </a:lnTo>
                <a:lnTo>
                  <a:pt x="438" y="1067"/>
                </a:lnTo>
                <a:lnTo>
                  <a:pt x="440" y="166"/>
                </a:lnTo>
                <a:lnTo>
                  <a:pt x="466" y="166"/>
                </a:lnTo>
                <a:lnTo>
                  <a:pt x="466" y="500"/>
                </a:lnTo>
                <a:lnTo>
                  <a:pt x="468" y="503"/>
                </a:lnTo>
                <a:lnTo>
                  <a:pt x="469" y="509"/>
                </a:lnTo>
                <a:lnTo>
                  <a:pt x="472" y="517"/>
                </a:lnTo>
                <a:lnTo>
                  <a:pt x="477" y="527"/>
                </a:lnTo>
                <a:lnTo>
                  <a:pt x="483" y="537"/>
                </a:lnTo>
                <a:lnTo>
                  <a:pt x="493" y="545"/>
                </a:lnTo>
                <a:lnTo>
                  <a:pt x="505" y="551"/>
                </a:lnTo>
                <a:lnTo>
                  <a:pt x="520" y="554"/>
                </a:lnTo>
                <a:lnTo>
                  <a:pt x="536" y="551"/>
                </a:lnTo>
                <a:lnTo>
                  <a:pt x="548" y="545"/>
                </a:lnTo>
                <a:lnTo>
                  <a:pt x="557" y="537"/>
                </a:lnTo>
                <a:lnTo>
                  <a:pt x="563" y="527"/>
                </a:lnTo>
                <a:lnTo>
                  <a:pt x="570" y="517"/>
                </a:lnTo>
                <a:lnTo>
                  <a:pt x="573" y="510"/>
                </a:lnTo>
                <a:lnTo>
                  <a:pt x="573" y="508"/>
                </a:lnTo>
                <a:lnTo>
                  <a:pt x="573" y="79"/>
                </a:lnTo>
                <a:lnTo>
                  <a:pt x="572" y="68"/>
                </a:lnTo>
                <a:lnTo>
                  <a:pt x="561" y="47"/>
                </a:lnTo>
                <a:lnTo>
                  <a:pt x="546" y="28"/>
                </a:lnTo>
                <a:lnTo>
                  <a:pt x="528" y="14"/>
                </a:lnTo>
                <a:lnTo>
                  <a:pt x="506" y="4"/>
                </a:lnTo>
                <a:lnTo>
                  <a:pt x="485" y="0"/>
                </a:lnTo>
                <a:lnTo>
                  <a:pt x="94" y="0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sp>
        <p:nvSpPr>
          <p:cNvPr id="46" name="Rectangle 45"/>
          <p:cNvSpPr/>
          <p:nvPr/>
        </p:nvSpPr>
        <p:spPr>
          <a:xfrm>
            <a:off x="826765" y="3459559"/>
            <a:ext cx="8353425" cy="28813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7" name="Forme libre 46"/>
          <p:cNvSpPr/>
          <p:nvPr/>
        </p:nvSpPr>
        <p:spPr>
          <a:xfrm>
            <a:off x="-1044624" y="2681684"/>
            <a:ext cx="10585176" cy="420370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48" name="Groupe 15"/>
          <p:cNvGrpSpPr>
            <a:grpSpLocks/>
          </p:cNvGrpSpPr>
          <p:nvPr/>
        </p:nvGrpSpPr>
        <p:grpSpPr bwMode="auto">
          <a:xfrm>
            <a:off x="3098362" y="3284984"/>
            <a:ext cx="2914650" cy="3155950"/>
            <a:chOff x="0" y="1268760"/>
            <a:chExt cx="4831696" cy="5315392"/>
          </a:xfrm>
        </p:grpSpPr>
        <p:pic>
          <p:nvPicPr>
            <p:cNvPr id="54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22679" y="5312140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" name="Rectangle à coins arrondis 48"/>
          <p:cNvSpPr/>
          <p:nvPr/>
        </p:nvSpPr>
        <p:spPr>
          <a:xfrm rot="2068890">
            <a:off x="5496860" y="6141721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0" name="Rectangle à coins arrondis 49"/>
          <p:cNvSpPr/>
          <p:nvPr/>
        </p:nvSpPr>
        <p:spPr>
          <a:xfrm rot="774823">
            <a:off x="3181795" y="46922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1" name="Rectangle à coins arrondis 50"/>
          <p:cNvSpPr/>
          <p:nvPr/>
        </p:nvSpPr>
        <p:spPr>
          <a:xfrm rot="2469999">
            <a:off x="3687103" y="46907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2" name="Rectangle à coins arrondis 51"/>
          <p:cNvSpPr/>
          <p:nvPr/>
        </p:nvSpPr>
        <p:spPr>
          <a:xfrm rot="437365">
            <a:off x="5015292" y="5972863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 rot="2068890">
            <a:off x="3048587" y="3740615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pic>
        <p:nvPicPr>
          <p:cNvPr id="45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527546">
            <a:off x="3321506" y="4726978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à coins arrondis 65"/>
          <p:cNvSpPr/>
          <p:nvPr/>
        </p:nvSpPr>
        <p:spPr>
          <a:xfrm rot="20280547">
            <a:off x="5363817" y="5153347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7" name="Rectangle à coins arrondis 66"/>
          <p:cNvSpPr/>
          <p:nvPr/>
        </p:nvSpPr>
        <p:spPr>
          <a:xfrm rot="776739">
            <a:off x="4765184" y="352640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8" name="Rectangle à coins arrondis 67"/>
          <p:cNvSpPr/>
          <p:nvPr/>
        </p:nvSpPr>
        <p:spPr>
          <a:xfrm rot="2126411">
            <a:off x="5853999" y="403599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9" name="Rectangle à coins arrondis 68"/>
          <p:cNvSpPr/>
          <p:nvPr/>
        </p:nvSpPr>
        <p:spPr>
          <a:xfrm rot="5117366">
            <a:off x="6460664" y="479784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0" name="Rectangle à coins arrondis 69"/>
          <p:cNvSpPr/>
          <p:nvPr/>
        </p:nvSpPr>
        <p:spPr>
          <a:xfrm rot="3042807">
            <a:off x="8063622" y="499462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1" name="Rectangle à coins arrondis 70"/>
          <p:cNvSpPr/>
          <p:nvPr/>
        </p:nvSpPr>
        <p:spPr>
          <a:xfrm rot="2126411">
            <a:off x="5341470" y="475004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2" name="Rectangle à coins arrondis 71"/>
          <p:cNvSpPr/>
          <p:nvPr/>
        </p:nvSpPr>
        <p:spPr>
          <a:xfrm rot="20704105">
            <a:off x="6951158" y="556472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3" name="Rectangle à coins arrondis 72"/>
          <p:cNvSpPr/>
          <p:nvPr/>
        </p:nvSpPr>
        <p:spPr>
          <a:xfrm rot="9803090">
            <a:off x="7804796" y="376740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4" name="Rectangle à coins arrondis 73"/>
          <p:cNvSpPr/>
          <p:nvPr/>
        </p:nvSpPr>
        <p:spPr>
          <a:xfrm rot="18015246">
            <a:off x="6099512" y="5509958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 rot="21102949">
            <a:off x="3084558" y="1451312"/>
            <a:ext cx="4185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possible routes of transmission to </a:t>
            </a:r>
            <a:r>
              <a:rPr lang="fr-F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humans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6" name="Connecteur droit avec flèche 75"/>
          <p:cNvCxnSpPr>
            <a:stCxn id="63" idx="1"/>
          </p:cNvCxnSpPr>
          <p:nvPr/>
        </p:nvCxnSpPr>
        <p:spPr>
          <a:xfrm flipH="1" flipV="1">
            <a:off x="2555776" y="2780928"/>
            <a:ext cx="2475260" cy="22371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/>
          <p:cNvGrpSpPr/>
          <p:nvPr/>
        </p:nvGrpSpPr>
        <p:grpSpPr>
          <a:xfrm>
            <a:off x="2048526" y="2564904"/>
            <a:ext cx="7636042" cy="1033263"/>
            <a:chOff x="2048526" y="2564904"/>
            <a:chExt cx="7636042" cy="1033263"/>
          </a:xfrm>
        </p:grpSpPr>
        <p:sp>
          <p:nvSpPr>
            <p:cNvPr id="79" name="Forme libre 78"/>
            <p:cNvSpPr/>
            <p:nvPr/>
          </p:nvSpPr>
          <p:spPr>
            <a:xfrm>
              <a:off x="2048526" y="3140968"/>
              <a:ext cx="7636042" cy="457199"/>
            </a:xfrm>
            <a:custGeom>
              <a:avLst/>
              <a:gdLst>
                <a:gd name="connsiteX0" fmla="*/ 0 w 7636042"/>
                <a:gd name="connsiteY0" fmla="*/ 441158 h 457199"/>
                <a:gd name="connsiteX1" fmla="*/ 3641558 w 7636042"/>
                <a:gd name="connsiteY1" fmla="*/ 8021 h 457199"/>
                <a:gd name="connsiteX2" fmla="*/ 7042484 w 7636042"/>
                <a:gd name="connsiteY2" fmla="*/ 393031 h 457199"/>
                <a:gd name="connsiteX3" fmla="*/ 7202905 w 7636042"/>
                <a:gd name="connsiteY3" fmla="*/ 393031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6042" h="457199">
                  <a:moveTo>
                    <a:pt x="0" y="441158"/>
                  </a:moveTo>
                  <a:cubicBezTo>
                    <a:pt x="1233905" y="228600"/>
                    <a:pt x="2467811" y="16042"/>
                    <a:pt x="3641558" y="8021"/>
                  </a:cubicBezTo>
                  <a:cubicBezTo>
                    <a:pt x="4815305" y="0"/>
                    <a:pt x="6448926" y="328863"/>
                    <a:pt x="7042484" y="393031"/>
                  </a:cubicBezTo>
                  <a:cubicBezTo>
                    <a:pt x="7636042" y="457199"/>
                    <a:pt x="7419473" y="425115"/>
                    <a:pt x="7202905" y="393031"/>
                  </a:cubicBezTo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1" name="Connecteur droit avec flèche 80"/>
            <p:cNvCxnSpPr>
              <a:stCxn id="79" idx="1"/>
            </p:cNvCxnSpPr>
            <p:nvPr/>
          </p:nvCxnSpPr>
          <p:spPr>
            <a:xfrm flipH="1" flipV="1">
              <a:off x="2411760" y="2564904"/>
              <a:ext cx="3278325" cy="584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Flèche droite 56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8" name="Rectangle à coins arrondis 5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9" name="Flèche droite 58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43" name="Rectangle à coins arrondis 42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4" name="Rectangle à coins arrondis 43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8496384" y="620688"/>
              <a:ext cx="468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Double flèche horizontale 56"/>
            <p:cNvSpPr/>
            <p:nvPr/>
          </p:nvSpPr>
          <p:spPr>
            <a:xfrm rot="16200000">
              <a:off x="8658408" y="442622"/>
              <a:ext cx="180000" cy="72000"/>
            </a:xfrm>
            <a:prstGeom prst="left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Flèche droite 57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0" name="Flèche droite 59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1" name="Flèche gauche 60"/>
            <p:cNvSpPr/>
            <p:nvPr/>
          </p:nvSpPr>
          <p:spPr>
            <a:xfrm>
              <a:off x="8232234" y="692696"/>
              <a:ext cx="180000" cy="72000"/>
            </a:xfrm>
            <a:prstGeom prst="leftArrow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7063" y="0"/>
            <a:ext cx="4976937" cy="347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2254" y="0"/>
            <a:ext cx="5004048" cy="349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" name="Groupe 22"/>
          <p:cNvGrpSpPr/>
          <p:nvPr/>
        </p:nvGrpSpPr>
        <p:grpSpPr>
          <a:xfrm>
            <a:off x="334648" y="210865"/>
            <a:ext cx="3260147" cy="533400"/>
            <a:chOff x="334648" y="210865"/>
            <a:chExt cx="3260147" cy="533400"/>
          </a:xfrm>
        </p:grpSpPr>
        <p:grpSp>
          <p:nvGrpSpPr>
            <p:cNvPr id="3" name="Groupe 98"/>
            <p:cNvGrpSpPr/>
            <p:nvPr/>
          </p:nvGrpSpPr>
          <p:grpSpPr>
            <a:xfrm>
              <a:off x="556320" y="255315"/>
              <a:ext cx="3038475" cy="488950"/>
              <a:chOff x="556320" y="255315"/>
              <a:chExt cx="3038475" cy="488950"/>
            </a:xfrm>
          </p:grpSpPr>
          <p:sp>
            <p:nvSpPr>
              <p:cNvPr id="6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70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2479675" cy="4619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/>
                  <a:t>Introduction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4" name="Groupe 23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5" name="Rectangle 24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Freeform 5"/>
          <p:cNvSpPr>
            <a:spLocks/>
          </p:cNvSpPr>
          <p:nvPr/>
        </p:nvSpPr>
        <p:spPr bwMode="gray">
          <a:xfrm>
            <a:off x="1774839" y="2044595"/>
            <a:ext cx="288000" cy="288000"/>
          </a:xfrm>
          <a:custGeom>
            <a:avLst/>
            <a:gdLst/>
            <a:ahLst/>
            <a:cxnLst>
              <a:cxn ang="0">
                <a:pos x="133" y="0"/>
              </a:cxn>
              <a:cxn ang="0">
                <a:pos x="161" y="3"/>
              </a:cxn>
              <a:cxn ang="0">
                <a:pos x="186" y="12"/>
              </a:cxn>
              <a:cxn ang="0">
                <a:pos x="209" y="25"/>
              </a:cxn>
              <a:cxn ang="0">
                <a:pos x="228" y="42"/>
              </a:cxn>
              <a:cxn ang="0">
                <a:pos x="245" y="64"/>
              </a:cxn>
              <a:cxn ang="0">
                <a:pos x="257" y="88"/>
              </a:cxn>
              <a:cxn ang="0">
                <a:pos x="265" y="116"/>
              </a:cxn>
              <a:cxn ang="0">
                <a:pos x="267" y="146"/>
              </a:cxn>
              <a:cxn ang="0">
                <a:pos x="265" y="175"/>
              </a:cxn>
              <a:cxn ang="0">
                <a:pos x="257" y="203"/>
              </a:cxn>
              <a:cxn ang="0">
                <a:pos x="245" y="227"/>
              </a:cxn>
              <a:cxn ang="0">
                <a:pos x="228" y="249"/>
              </a:cxn>
              <a:cxn ang="0">
                <a:pos x="209" y="267"/>
              </a:cxn>
              <a:cxn ang="0">
                <a:pos x="186" y="281"/>
              </a:cxn>
              <a:cxn ang="0">
                <a:pos x="161" y="289"/>
              </a:cxn>
              <a:cxn ang="0">
                <a:pos x="133" y="292"/>
              </a:cxn>
              <a:cxn ang="0">
                <a:pos x="103" y="288"/>
              </a:cxn>
              <a:cxn ang="0">
                <a:pos x="75" y="277"/>
              </a:cxn>
              <a:cxn ang="0">
                <a:pos x="51" y="260"/>
              </a:cxn>
              <a:cxn ang="0">
                <a:pos x="29" y="237"/>
              </a:cxn>
              <a:cxn ang="0">
                <a:pos x="13" y="210"/>
              </a:cxn>
              <a:cxn ang="0">
                <a:pos x="4" y="178"/>
              </a:cxn>
              <a:cxn ang="0">
                <a:pos x="0" y="146"/>
              </a:cxn>
              <a:cxn ang="0">
                <a:pos x="4" y="113"/>
              </a:cxn>
              <a:cxn ang="0">
                <a:pos x="13" y="81"/>
              </a:cxn>
              <a:cxn ang="0">
                <a:pos x="29" y="54"/>
              </a:cxn>
              <a:cxn ang="0">
                <a:pos x="51" y="32"/>
              </a:cxn>
              <a:cxn ang="0">
                <a:pos x="75" y="14"/>
              </a:cxn>
              <a:cxn ang="0">
                <a:pos x="103" y="3"/>
              </a:cxn>
              <a:cxn ang="0">
                <a:pos x="133" y="0"/>
              </a:cxn>
            </a:cxnLst>
            <a:rect l="0" t="0" r="r" b="b"/>
            <a:pathLst>
              <a:path w="267" h="292">
                <a:moveTo>
                  <a:pt x="133" y="0"/>
                </a:moveTo>
                <a:lnTo>
                  <a:pt x="161" y="3"/>
                </a:lnTo>
                <a:lnTo>
                  <a:pt x="186" y="12"/>
                </a:lnTo>
                <a:lnTo>
                  <a:pt x="209" y="25"/>
                </a:lnTo>
                <a:lnTo>
                  <a:pt x="228" y="42"/>
                </a:lnTo>
                <a:lnTo>
                  <a:pt x="245" y="64"/>
                </a:lnTo>
                <a:lnTo>
                  <a:pt x="257" y="88"/>
                </a:lnTo>
                <a:lnTo>
                  <a:pt x="265" y="116"/>
                </a:lnTo>
                <a:lnTo>
                  <a:pt x="267" y="146"/>
                </a:lnTo>
                <a:lnTo>
                  <a:pt x="265" y="175"/>
                </a:lnTo>
                <a:lnTo>
                  <a:pt x="257" y="203"/>
                </a:lnTo>
                <a:lnTo>
                  <a:pt x="245" y="227"/>
                </a:lnTo>
                <a:lnTo>
                  <a:pt x="228" y="249"/>
                </a:lnTo>
                <a:lnTo>
                  <a:pt x="209" y="267"/>
                </a:lnTo>
                <a:lnTo>
                  <a:pt x="186" y="281"/>
                </a:lnTo>
                <a:lnTo>
                  <a:pt x="161" y="289"/>
                </a:lnTo>
                <a:lnTo>
                  <a:pt x="133" y="292"/>
                </a:lnTo>
                <a:lnTo>
                  <a:pt x="103" y="288"/>
                </a:lnTo>
                <a:lnTo>
                  <a:pt x="75" y="277"/>
                </a:lnTo>
                <a:lnTo>
                  <a:pt x="51" y="260"/>
                </a:lnTo>
                <a:lnTo>
                  <a:pt x="29" y="237"/>
                </a:lnTo>
                <a:lnTo>
                  <a:pt x="13" y="210"/>
                </a:lnTo>
                <a:lnTo>
                  <a:pt x="4" y="178"/>
                </a:lnTo>
                <a:lnTo>
                  <a:pt x="0" y="146"/>
                </a:lnTo>
                <a:lnTo>
                  <a:pt x="4" y="113"/>
                </a:lnTo>
                <a:lnTo>
                  <a:pt x="13" y="81"/>
                </a:lnTo>
                <a:lnTo>
                  <a:pt x="29" y="54"/>
                </a:lnTo>
                <a:lnTo>
                  <a:pt x="51" y="32"/>
                </a:lnTo>
                <a:lnTo>
                  <a:pt x="75" y="14"/>
                </a:lnTo>
                <a:lnTo>
                  <a:pt x="103" y="3"/>
                </a:lnTo>
                <a:lnTo>
                  <a:pt x="13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sp>
        <p:nvSpPr>
          <p:cNvPr id="35" name="Freeform 6"/>
          <p:cNvSpPr>
            <a:spLocks/>
          </p:cNvSpPr>
          <p:nvPr/>
        </p:nvSpPr>
        <p:spPr bwMode="gray">
          <a:xfrm>
            <a:off x="1547664" y="2348880"/>
            <a:ext cx="720000" cy="1080000"/>
          </a:xfrm>
          <a:custGeom>
            <a:avLst/>
            <a:gdLst/>
            <a:ahLst/>
            <a:cxnLst>
              <a:cxn ang="0">
                <a:pos x="72" y="5"/>
              </a:cxn>
              <a:cxn ang="0">
                <a:pos x="30" y="32"/>
              </a:cxn>
              <a:cxn ang="0">
                <a:pos x="4" y="75"/>
              </a:cxn>
              <a:cxn ang="0">
                <a:pos x="0" y="509"/>
              </a:cxn>
              <a:cxn ang="0">
                <a:pos x="1" y="516"/>
              </a:cxn>
              <a:cxn ang="0">
                <a:pos x="9" y="533"/>
              </a:cxn>
              <a:cxn ang="0">
                <a:pos x="26" y="550"/>
              </a:cxn>
              <a:cxn ang="0">
                <a:pos x="56" y="557"/>
              </a:cxn>
              <a:cxn ang="0">
                <a:pos x="84" y="551"/>
              </a:cxn>
              <a:cxn ang="0">
                <a:pos x="100" y="534"/>
              </a:cxn>
              <a:cxn ang="0">
                <a:pos x="106" y="516"/>
              </a:cxn>
              <a:cxn ang="0">
                <a:pos x="108" y="503"/>
              </a:cxn>
              <a:cxn ang="0">
                <a:pos x="108" y="166"/>
              </a:cxn>
              <a:cxn ang="0">
                <a:pos x="135" y="1066"/>
              </a:cxn>
              <a:cxn ang="0">
                <a:pos x="138" y="1073"/>
              </a:cxn>
              <a:cxn ang="0">
                <a:pos x="151" y="1089"/>
              </a:cxn>
              <a:cxn ang="0">
                <a:pos x="174" y="1105"/>
              </a:cxn>
              <a:cxn ang="0">
                <a:pos x="199" y="1111"/>
              </a:cxn>
              <a:cxn ang="0">
                <a:pos x="227" y="1110"/>
              </a:cxn>
              <a:cxn ang="0">
                <a:pos x="255" y="1097"/>
              </a:cxn>
              <a:cxn ang="0">
                <a:pos x="272" y="1080"/>
              </a:cxn>
              <a:cxn ang="0">
                <a:pos x="278" y="1068"/>
              </a:cxn>
              <a:cxn ang="0">
                <a:pos x="279" y="499"/>
              </a:cxn>
              <a:cxn ang="0">
                <a:pos x="302" y="503"/>
              </a:cxn>
              <a:cxn ang="0">
                <a:pos x="302" y="534"/>
              </a:cxn>
              <a:cxn ang="0">
                <a:pos x="304" y="590"/>
              </a:cxn>
              <a:cxn ang="0">
                <a:pos x="304" y="664"/>
              </a:cxn>
              <a:cxn ang="0">
                <a:pos x="304" y="750"/>
              </a:cxn>
              <a:cxn ang="0">
                <a:pos x="304" y="838"/>
              </a:cxn>
              <a:cxn ang="0">
                <a:pos x="305" y="926"/>
              </a:cxn>
              <a:cxn ang="0">
                <a:pos x="305" y="1004"/>
              </a:cxn>
              <a:cxn ang="0">
                <a:pos x="305" y="1066"/>
              </a:cxn>
              <a:cxn ang="0">
                <a:pos x="306" y="1073"/>
              </a:cxn>
              <a:cxn ang="0">
                <a:pos x="315" y="1088"/>
              </a:cxn>
              <a:cxn ang="0">
                <a:pos x="335" y="1103"/>
              </a:cxn>
              <a:cxn ang="0">
                <a:pos x="372" y="1111"/>
              </a:cxn>
              <a:cxn ang="0">
                <a:pos x="408" y="1103"/>
              </a:cxn>
              <a:cxn ang="0">
                <a:pos x="429" y="1089"/>
              </a:cxn>
              <a:cxn ang="0">
                <a:pos x="437" y="1073"/>
              </a:cxn>
              <a:cxn ang="0">
                <a:pos x="438" y="1067"/>
              </a:cxn>
              <a:cxn ang="0">
                <a:pos x="466" y="166"/>
              </a:cxn>
              <a:cxn ang="0">
                <a:pos x="468" y="503"/>
              </a:cxn>
              <a:cxn ang="0">
                <a:pos x="472" y="517"/>
              </a:cxn>
              <a:cxn ang="0">
                <a:pos x="483" y="537"/>
              </a:cxn>
              <a:cxn ang="0">
                <a:pos x="505" y="551"/>
              </a:cxn>
              <a:cxn ang="0">
                <a:pos x="536" y="551"/>
              </a:cxn>
              <a:cxn ang="0">
                <a:pos x="557" y="537"/>
              </a:cxn>
              <a:cxn ang="0">
                <a:pos x="570" y="517"/>
              </a:cxn>
              <a:cxn ang="0">
                <a:pos x="573" y="508"/>
              </a:cxn>
              <a:cxn ang="0">
                <a:pos x="572" y="68"/>
              </a:cxn>
              <a:cxn ang="0">
                <a:pos x="546" y="28"/>
              </a:cxn>
              <a:cxn ang="0">
                <a:pos x="506" y="4"/>
              </a:cxn>
              <a:cxn ang="0">
                <a:pos x="94" y="0"/>
              </a:cxn>
            </a:cxnLst>
            <a:rect l="0" t="0" r="r" b="b"/>
            <a:pathLst>
              <a:path w="573" h="1111">
                <a:moveTo>
                  <a:pt x="94" y="0"/>
                </a:moveTo>
                <a:lnTo>
                  <a:pt x="72" y="5"/>
                </a:lnTo>
                <a:lnTo>
                  <a:pt x="50" y="16"/>
                </a:lnTo>
                <a:lnTo>
                  <a:pt x="30" y="32"/>
                </a:lnTo>
                <a:lnTo>
                  <a:pt x="15" y="53"/>
                </a:lnTo>
                <a:lnTo>
                  <a:pt x="4" y="75"/>
                </a:lnTo>
                <a:lnTo>
                  <a:pt x="0" y="99"/>
                </a:lnTo>
                <a:lnTo>
                  <a:pt x="0" y="509"/>
                </a:lnTo>
                <a:lnTo>
                  <a:pt x="0" y="511"/>
                </a:lnTo>
                <a:lnTo>
                  <a:pt x="1" y="516"/>
                </a:lnTo>
                <a:lnTo>
                  <a:pt x="4" y="525"/>
                </a:lnTo>
                <a:lnTo>
                  <a:pt x="9" y="533"/>
                </a:lnTo>
                <a:lnTo>
                  <a:pt x="16" y="543"/>
                </a:lnTo>
                <a:lnTo>
                  <a:pt x="26" y="550"/>
                </a:lnTo>
                <a:lnTo>
                  <a:pt x="39" y="556"/>
                </a:lnTo>
                <a:lnTo>
                  <a:pt x="56" y="557"/>
                </a:lnTo>
                <a:lnTo>
                  <a:pt x="72" y="556"/>
                </a:lnTo>
                <a:lnTo>
                  <a:pt x="84" y="551"/>
                </a:lnTo>
                <a:lnTo>
                  <a:pt x="92" y="543"/>
                </a:lnTo>
                <a:lnTo>
                  <a:pt x="100" y="534"/>
                </a:lnTo>
                <a:lnTo>
                  <a:pt x="103" y="525"/>
                </a:lnTo>
                <a:lnTo>
                  <a:pt x="106" y="516"/>
                </a:lnTo>
                <a:lnTo>
                  <a:pt x="107" y="508"/>
                </a:lnTo>
                <a:lnTo>
                  <a:pt x="108" y="503"/>
                </a:lnTo>
                <a:lnTo>
                  <a:pt x="108" y="500"/>
                </a:lnTo>
                <a:lnTo>
                  <a:pt x="108" y="166"/>
                </a:lnTo>
                <a:lnTo>
                  <a:pt x="134" y="167"/>
                </a:lnTo>
                <a:lnTo>
                  <a:pt x="135" y="1066"/>
                </a:lnTo>
                <a:lnTo>
                  <a:pt x="136" y="1068"/>
                </a:lnTo>
                <a:lnTo>
                  <a:pt x="138" y="1073"/>
                </a:lnTo>
                <a:lnTo>
                  <a:pt x="143" y="1080"/>
                </a:lnTo>
                <a:lnTo>
                  <a:pt x="151" y="1089"/>
                </a:lnTo>
                <a:lnTo>
                  <a:pt x="162" y="1097"/>
                </a:lnTo>
                <a:lnTo>
                  <a:pt x="174" y="1105"/>
                </a:lnTo>
                <a:lnTo>
                  <a:pt x="189" y="1110"/>
                </a:lnTo>
                <a:lnTo>
                  <a:pt x="199" y="1111"/>
                </a:lnTo>
                <a:lnTo>
                  <a:pt x="217" y="1111"/>
                </a:lnTo>
                <a:lnTo>
                  <a:pt x="227" y="1110"/>
                </a:lnTo>
                <a:lnTo>
                  <a:pt x="243" y="1105"/>
                </a:lnTo>
                <a:lnTo>
                  <a:pt x="255" y="1097"/>
                </a:lnTo>
                <a:lnTo>
                  <a:pt x="265" y="1089"/>
                </a:lnTo>
                <a:lnTo>
                  <a:pt x="272" y="1080"/>
                </a:lnTo>
                <a:lnTo>
                  <a:pt x="276" y="1073"/>
                </a:lnTo>
                <a:lnTo>
                  <a:pt x="278" y="1068"/>
                </a:lnTo>
                <a:lnTo>
                  <a:pt x="279" y="1066"/>
                </a:lnTo>
                <a:lnTo>
                  <a:pt x="279" y="499"/>
                </a:lnTo>
                <a:lnTo>
                  <a:pt x="302" y="499"/>
                </a:lnTo>
                <a:lnTo>
                  <a:pt x="302" y="503"/>
                </a:lnTo>
                <a:lnTo>
                  <a:pt x="302" y="515"/>
                </a:lnTo>
                <a:lnTo>
                  <a:pt x="302" y="534"/>
                </a:lnTo>
                <a:lnTo>
                  <a:pt x="302" y="560"/>
                </a:lnTo>
                <a:lnTo>
                  <a:pt x="304" y="590"/>
                </a:lnTo>
                <a:lnTo>
                  <a:pt x="304" y="626"/>
                </a:lnTo>
                <a:lnTo>
                  <a:pt x="304" y="664"/>
                </a:lnTo>
                <a:lnTo>
                  <a:pt x="304" y="706"/>
                </a:lnTo>
                <a:lnTo>
                  <a:pt x="304" y="750"/>
                </a:lnTo>
                <a:lnTo>
                  <a:pt x="304" y="793"/>
                </a:lnTo>
                <a:lnTo>
                  <a:pt x="304" y="838"/>
                </a:lnTo>
                <a:lnTo>
                  <a:pt x="305" y="882"/>
                </a:lnTo>
                <a:lnTo>
                  <a:pt x="305" y="926"/>
                </a:lnTo>
                <a:lnTo>
                  <a:pt x="305" y="966"/>
                </a:lnTo>
                <a:lnTo>
                  <a:pt x="305" y="1004"/>
                </a:lnTo>
                <a:lnTo>
                  <a:pt x="305" y="1037"/>
                </a:lnTo>
                <a:lnTo>
                  <a:pt x="305" y="1066"/>
                </a:lnTo>
                <a:lnTo>
                  <a:pt x="305" y="1067"/>
                </a:lnTo>
                <a:lnTo>
                  <a:pt x="306" y="1073"/>
                </a:lnTo>
                <a:lnTo>
                  <a:pt x="310" y="1079"/>
                </a:lnTo>
                <a:lnTo>
                  <a:pt x="315" y="1088"/>
                </a:lnTo>
                <a:lnTo>
                  <a:pt x="323" y="1096"/>
                </a:lnTo>
                <a:lnTo>
                  <a:pt x="335" y="1103"/>
                </a:lnTo>
                <a:lnTo>
                  <a:pt x="351" y="1108"/>
                </a:lnTo>
                <a:lnTo>
                  <a:pt x="372" y="1111"/>
                </a:lnTo>
                <a:lnTo>
                  <a:pt x="392" y="1108"/>
                </a:lnTo>
                <a:lnTo>
                  <a:pt x="408" y="1103"/>
                </a:lnTo>
                <a:lnTo>
                  <a:pt x="420" y="1096"/>
                </a:lnTo>
                <a:lnTo>
                  <a:pt x="429" y="1089"/>
                </a:lnTo>
                <a:lnTo>
                  <a:pt x="434" y="1080"/>
                </a:lnTo>
                <a:lnTo>
                  <a:pt x="437" y="1073"/>
                </a:lnTo>
                <a:lnTo>
                  <a:pt x="438" y="1068"/>
                </a:lnTo>
                <a:lnTo>
                  <a:pt x="438" y="1067"/>
                </a:lnTo>
                <a:lnTo>
                  <a:pt x="440" y="166"/>
                </a:lnTo>
                <a:lnTo>
                  <a:pt x="466" y="166"/>
                </a:lnTo>
                <a:lnTo>
                  <a:pt x="466" y="500"/>
                </a:lnTo>
                <a:lnTo>
                  <a:pt x="468" y="503"/>
                </a:lnTo>
                <a:lnTo>
                  <a:pt x="469" y="509"/>
                </a:lnTo>
                <a:lnTo>
                  <a:pt x="472" y="517"/>
                </a:lnTo>
                <a:lnTo>
                  <a:pt x="477" y="527"/>
                </a:lnTo>
                <a:lnTo>
                  <a:pt x="483" y="537"/>
                </a:lnTo>
                <a:lnTo>
                  <a:pt x="493" y="545"/>
                </a:lnTo>
                <a:lnTo>
                  <a:pt x="505" y="551"/>
                </a:lnTo>
                <a:lnTo>
                  <a:pt x="520" y="554"/>
                </a:lnTo>
                <a:lnTo>
                  <a:pt x="536" y="551"/>
                </a:lnTo>
                <a:lnTo>
                  <a:pt x="548" y="545"/>
                </a:lnTo>
                <a:lnTo>
                  <a:pt x="557" y="537"/>
                </a:lnTo>
                <a:lnTo>
                  <a:pt x="563" y="527"/>
                </a:lnTo>
                <a:lnTo>
                  <a:pt x="570" y="517"/>
                </a:lnTo>
                <a:lnTo>
                  <a:pt x="573" y="510"/>
                </a:lnTo>
                <a:lnTo>
                  <a:pt x="573" y="508"/>
                </a:lnTo>
                <a:lnTo>
                  <a:pt x="573" y="79"/>
                </a:lnTo>
                <a:lnTo>
                  <a:pt x="572" y="68"/>
                </a:lnTo>
                <a:lnTo>
                  <a:pt x="561" y="47"/>
                </a:lnTo>
                <a:lnTo>
                  <a:pt x="546" y="28"/>
                </a:lnTo>
                <a:lnTo>
                  <a:pt x="528" y="14"/>
                </a:lnTo>
                <a:lnTo>
                  <a:pt x="506" y="4"/>
                </a:lnTo>
                <a:lnTo>
                  <a:pt x="485" y="0"/>
                </a:lnTo>
                <a:lnTo>
                  <a:pt x="94" y="0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grpSp>
        <p:nvGrpSpPr>
          <p:cNvPr id="5" name="Groupe 42"/>
          <p:cNvGrpSpPr/>
          <p:nvPr/>
        </p:nvGrpSpPr>
        <p:grpSpPr>
          <a:xfrm>
            <a:off x="-1044624" y="2681684"/>
            <a:ext cx="10585176" cy="4203700"/>
            <a:chOff x="-1044624" y="2681684"/>
            <a:chExt cx="10585176" cy="4203700"/>
          </a:xfrm>
        </p:grpSpPr>
        <p:grpSp>
          <p:nvGrpSpPr>
            <p:cNvPr id="7" name="Groupe 100"/>
            <p:cNvGrpSpPr/>
            <p:nvPr/>
          </p:nvGrpSpPr>
          <p:grpSpPr>
            <a:xfrm>
              <a:off x="-1044624" y="2681684"/>
              <a:ext cx="10585176" cy="4203700"/>
              <a:chOff x="-1044624" y="2681684"/>
              <a:chExt cx="10585176" cy="42037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826765" y="3459559"/>
                <a:ext cx="8353425" cy="288131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Forme libre 46"/>
              <p:cNvSpPr/>
              <p:nvPr/>
            </p:nvSpPr>
            <p:spPr>
              <a:xfrm>
                <a:off x="-1044624" y="2681684"/>
                <a:ext cx="10585176" cy="4203700"/>
              </a:xfrm>
              <a:custGeom>
                <a:avLst/>
                <a:gdLst>
                  <a:gd name="connsiteX0" fmla="*/ 1084729 w 7561729"/>
                  <a:gd name="connsiteY0" fmla="*/ 531159 h 4202206"/>
                  <a:gd name="connsiteX1" fmla="*/ 2187388 w 7561729"/>
                  <a:gd name="connsiteY1" fmla="*/ 1001806 h 4202206"/>
                  <a:gd name="connsiteX2" fmla="*/ 2994212 w 7561729"/>
                  <a:gd name="connsiteY2" fmla="*/ 3341594 h 4202206"/>
                  <a:gd name="connsiteX3" fmla="*/ 7243482 w 7561729"/>
                  <a:gd name="connsiteY3" fmla="*/ 3664324 h 4202206"/>
                  <a:gd name="connsiteX4" fmla="*/ 1084729 w 7561729"/>
                  <a:gd name="connsiteY4" fmla="*/ 3677771 h 4202206"/>
                  <a:gd name="connsiteX5" fmla="*/ 735106 w 7561729"/>
                  <a:gd name="connsiteY5" fmla="*/ 517712 h 4202206"/>
                  <a:gd name="connsiteX6" fmla="*/ 1084729 w 7561729"/>
                  <a:gd name="connsiteY6" fmla="*/ 531159 h 420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61729" h="4202206">
                    <a:moveTo>
                      <a:pt x="1084729" y="531159"/>
                    </a:moveTo>
                    <a:cubicBezTo>
                      <a:pt x="1326776" y="611841"/>
                      <a:pt x="1869141" y="533400"/>
                      <a:pt x="2187388" y="1001806"/>
                    </a:cubicBezTo>
                    <a:cubicBezTo>
                      <a:pt x="2505635" y="1470212"/>
                      <a:pt x="2151530" y="2897841"/>
                      <a:pt x="2994212" y="3341594"/>
                    </a:cubicBezTo>
                    <a:cubicBezTo>
                      <a:pt x="3836894" y="3785347"/>
                      <a:pt x="7561729" y="3608295"/>
                      <a:pt x="7243482" y="3664324"/>
                    </a:cubicBezTo>
                    <a:cubicBezTo>
                      <a:pt x="6925235" y="3720353"/>
                      <a:pt x="2169458" y="4202206"/>
                      <a:pt x="1084729" y="3677771"/>
                    </a:cubicBezTo>
                    <a:cubicBezTo>
                      <a:pt x="0" y="3153336"/>
                      <a:pt x="732865" y="1035424"/>
                      <a:pt x="735106" y="517712"/>
                    </a:cubicBezTo>
                    <a:cubicBezTo>
                      <a:pt x="737347" y="0"/>
                      <a:pt x="842682" y="450477"/>
                      <a:pt x="1084729" y="531159"/>
                    </a:cubicBezTo>
                    <a:close/>
                  </a:path>
                </a:pathLst>
              </a:custGeom>
              <a:solidFill>
                <a:srgbClr val="A37E33"/>
              </a:solidFill>
              <a:ln>
                <a:solidFill>
                  <a:srgbClr val="725C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grpSp>
            <p:nvGrpSpPr>
              <p:cNvPr id="9" name="Groupe 15"/>
              <p:cNvGrpSpPr>
                <a:grpSpLocks/>
              </p:cNvGrpSpPr>
              <p:nvPr/>
            </p:nvGrpSpPr>
            <p:grpSpPr bwMode="auto">
              <a:xfrm>
                <a:off x="3098362" y="3284984"/>
                <a:ext cx="2914650" cy="3155950"/>
                <a:chOff x="0" y="1268760"/>
                <a:chExt cx="4831696" cy="5315392"/>
              </a:xfrm>
            </p:grpSpPr>
            <p:pic>
              <p:nvPicPr>
                <p:cNvPr id="54" name="Picture 34" descr="http://2.bp.blogspot.com/-niFZfnT0npI/TjEI6eyTr_I/AAAAAAAABlY/_0YFoElN_0Y/s1600/Carp_%2528PSF%2529b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0" y="1268760"/>
                  <a:ext cx="1475636" cy="7874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40" descr="http://1.bp.blogspot.com/-MQkWcQca3Ww/UMVU2bjyxgI/AAAAAAAADFg/RjKZSZQA5j4/s1600/bookofbugs00suth_0050b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3230784">
                  <a:off x="3522679" y="5312140"/>
                  <a:ext cx="532225" cy="1472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3" name="Picture 18" descr="http://www.biodiversitysnapshots.net.au/bdrs-core/images/mv/survey_web/fwScorpion.jp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3203848" y="3284984"/>
                  <a:ext cx="1627848" cy="1805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38" descr="http://www.biodiversitysnapshots.net.au/bdrs-core/images/mv/survey_web/fwShrimp.jp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0" y="4707888"/>
                  <a:ext cx="1691680" cy="1876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5" name="Picture 2" descr="http://www.clker.com/cliparts/7/3/9/f/1219803086161594925fish%20eating%20insect.svg.med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907704" y="1556792"/>
                  <a:ext cx="881063" cy="1244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9" name="Rectangle à coins arrondis 48"/>
              <p:cNvSpPr/>
              <p:nvPr/>
            </p:nvSpPr>
            <p:spPr>
              <a:xfrm rot="2068890">
                <a:off x="5496860" y="6141721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0" name="Rectangle à coins arrondis 49"/>
              <p:cNvSpPr/>
              <p:nvPr/>
            </p:nvSpPr>
            <p:spPr>
              <a:xfrm rot="774823">
                <a:off x="3181795" y="4692226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1" name="Rectangle à coins arrondis 50"/>
              <p:cNvSpPr/>
              <p:nvPr/>
            </p:nvSpPr>
            <p:spPr>
              <a:xfrm rot="2469999">
                <a:off x="3687103" y="4690726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2" name="Rectangle à coins arrondis 51"/>
              <p:cNvSpPr/>
              <p:nvPr/>
            </p:nvSpPr>
            <p:spPr>
              <a:xfrm rot="437365">
                <a:off x="5015292" y="5972863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3" name="Rectangle à coins arrondis 52"/>
              <p:cNvSpPr/>
              <p:nvPr/>
            </p:nvSpPr>
            <p:spPr>
              <a:xfrm rot="2068890">
                <a:off x="3048587" y="3740615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45" name="Picture 6" descr="http://guillaume.doucet.free.fr/doc/silhouette_aniso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20527546">
              <a:off x="3321506" y="4726978"/>
              <a:ext cx="541338" cy="382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Rectangle à coins arrondis 65"/>
          <p:cNvSpPr/>
          <p:nvPr/>
        </p:nvSpPr>
        <p:spPr>
          <a:xfrm rot="20280547">
            <a:off x="4994134" y="4142386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7" name="Rectangle à coins arrondis 66"/>
          <p:cNvSpPr/>
          <p:nvPr/>
        </p:nvSpPr>
        <p:spPr>
          <a:xfrm rot="776739">
            <a:off x="4765184" y="352640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8" name="Rectangle à coins arrondis 67"/>
          <p:cNvSpPr/>
          <p:nvPr/>
        </p:nvSpPr>
        <p:spPr>
          <a:xfrm rot="2126411">
            <a:off x="5853999" y="403599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9" name="Rectangle à coins arrondis 68"/>
          <p:cNvSpPr/>
          <p:nvPr/>
        </p:nvSpPr>
        <p:spPr>
          <a:xfrm rot="5117366">
            <a:off x="6460664" y="479784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0" name="Rectangle à coins arrondis 69"/>
          <p:cNvSpPr/>
          <p:nvPr/>
        </p:nvSpPr>
        <p:spPr>
          <a:xfrm rot="3042807">
            <a:off x="8063622" y="499462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1" name="Rectangle à coins arrondis 70"/>
          <p:cNvSpPr/>
          <p:nvPr/>
        </p:nvSpPr>
        <p:spPr>
          <a:xfrm rot="2126411">
            <a:off x="5341470" y="475004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2" name="Rectangle à coins arrondis 71"/>
          <p:cNvSpPr/>
          <p:nvPr/>
        </p:nvSpPr>
        <p:spPr>
          <a:xfrm rot="20704105">
            <a:off x="6951158" y="556472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3" name="Rectangle à coins arrondis 72"/>
          <p:cNvSpPr/>
          <p:nvPr/>
        </p:nvSpPr>
        <p:spPr>
          <a:xfrm rot="9803090">
            <a:off x="7804796" y="376740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4" name="Rectangle à coins arrondis 73"/>
          <p:cNvSpPr/>
          <p:nvPr/>
        </p:nvSpPr>
        <p:spPr>
          <a:xfrm rot="18015246">
            <a:off x="6099512" y="5509958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48" name="Rectangle à coins arrondis 47"/>
          <p:cNvSpPr/>
          <p:nvPr/>
        </p:nvSpPr>
        <p:spPr>
          <a:xfrm rot="20280547">
            <a:off x="5363817" y="5153347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 rot="21274534">
            <a:off x="1965449" y="1300294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</a:t>
            </a: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024" y="1061814"/>
            <a:ext cx="8570913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0" name="Groupe 19"/>
          <p:cNvGrpSpPr/>
          <p:nvPr/>
        </p:nvGrpSpPr>
        <p:grpSpPr>
          <a:xfrm>
            <a:off x="334648" y="210865"/>
            <a:ext cx="6397592" cy="533400"/>
            <a:chOff x="334648" y="210865"/>
            <a:chExt cx="6397592" cy="533400"/>
          </a:xfrm>
        </p:grpSpPr>
        <p:grpSp>
          <p:nvGrpSpPr>
            <p:cNvPr id="21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23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952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Temporal data</a:t>
                </a:r>
                <a:endParaRPr lang="fr-FR" sz="2400" dirty="0"/>
              </a:p>
            </p:txBody>
          </p:sp>
        </p:grpSp>
        <p:sp>
          <p:nvSpPr>
            <p:cNvPr id="22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6" name="Rectangle 25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7" name="Flèche droite 16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28" name="Flèche droite 27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sp>
        <p:nvSpPr>
          <p:cNvPr id="30" name="ZoneTexte 29"/>
          <p:cNvSpPr txBox="1"/>
          <p:nvPr/>
        </p:nvSpPr>
        <p:spPr>
          <a:xfrm rot="21392814">
            <a:off x="2339752" y="1988840"/>
            <a:ext cx="417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cases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diagnosed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Akonolinga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55576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184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208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1236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cxnSp>
        <p:nvCxnSpPr>
          <p:cNvPr id="23" name="Straight Arrow Connector 6"/>
          <p:cNvCxnSpPr>
            <a:stCxn id="16" idx="3"/>
            <a:endCxn id="17" idx="1"/>
          </p:cNvCxnSpPr>
          <p:nvPr/>
        </p:nvCxnSpPr>
        <p:spPr>
          <a:xfrm>
            <a:off x="1475576" y="2708960"/>
            <a:ext cx="165626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1619672" y="1700888"/>
            <a:ext cx="576064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</a:rPr>
              <a:t>CH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4427984" y="2276952"/>
            <a:ext cx="19774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</a:p>
        </p:txBody>
      </p:sp>
      <p:sp>
        <p:nvSpPr>
          <p:cNvPr id="28" name="TextBox 52"/>
          <p:cNvSpPr txBox="1"/>
          <p:nvPr/>
        </p:nvSpPr>
        <p:spPr>
          <a:xfrm>
            <a:off x="6804248" y="2276952"/>
            <a:ext cx="18924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29" name="TextBox 53"/>
          <p:cNvSpPr txBox="1"/>
          <p:nvPr/>
        </p:nvSpPr>
        <p:spPr>
          <a:xfrm>
            <a:off x="8172400" y="1772896"/>
            <a:ext cx="2062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r</a:t>
            </a: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8172400" y="1772896"/>
            <a:ext cx="0" cy="504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/>
          <p:cNvCxnSpPr/>
          <p:nvPr/>
        </p:nvCxnSpPr>
        <p:spPr>
          <a:xfrm>
            <a:off x="2843808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"/>
          <p:cNvCxnSpPr/>
          <p:nvPr/>
        </p:nvCxnSpPr>
        <p:spPr>
          <a:xfrm>
            <a:off x="2267744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0"/>
          <p:cNvSpPr txBox="1"/>
          <p:nvPr/>
        </p:nvSpPr>
        <p:spPr>
          <a:xfrm>
            <a:off x="2886096" y="1700888"/>
            <a:ext cx="677792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</a:rPr>
              <a:t>VH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3608" y="836792"/>
            <a:ext cx="1296144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in the environment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618224" y="836792"/>
            <a:ext cx="1068456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</a:rPr>
              <a:t>waterbugs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6"/>
          <p:cNvCxnSpPr>
            <a:stCxn id="17" idx="3"/>
            <a:endCxn id="21" idx="1"/>
          </p:cNvCxnSpPr>
          <p:nvPr/>
        </p:nvCxnSpPr>
        <p:spPr>
          <a:xfrm>
            <a:off x="3851840" y="2708960"/>
            <a:ext cx="14402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"/>
          <p:cNvCxnSpPr>
            <a:stCxn id="21" idx="3"/>
            <a:endCxn id="22" idx="1"/>
          </p:cNvCxnSpPr>
          <p:nvPr/>
        </p:nvCxnSpPr>
        <p:spPr>
          <a:xfrm>
            <a:off x="6012080" y="2708960"/>
            <a:ext cx="180028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Users\agarchitorena\Pictures\Missions sur le terrain\Bankim\2. Aout\P82901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1" y="3573016"/>
            <a:ext cx="3072341" cy="23042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2" descr="http://www.legitime-esperance.org/images/ulcere-buruli-27.jpg"/>
          <p:cNvPicPr>
            <a:picLocks noChangeAspect="1" noChangeArrowheads="1"/>
          </p:cNvPicPr>
          <p:nvPr/>
        </p:nvPicPr>
        <p:blipFill>
          <a:blip r:embed="rId4" cstate="print"/>
          <a:srcRect l="11738"/>
          <a:stretch>
            <a:fillRect/>
          </a:stretch>
        </p:blipFill>
        <p:spPr bwMode="auto">
          <a:xfrm>
            <a:off x="3486266" y="3789040"/>
            <a:ext cx="2165854" cy="16561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2" descr="C:\Users\agarchitorena\Pictures\Missions sur le terrain\Akonolinga\Par site (mars-juin)\Akonolinga\P406031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3429000"/>
            <a:ext cx="3168351" cy="2376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Groupe 58"/>
          <p:cNvGrpSpPr/>
          <p:nvPr/>
        </p:nvGrpSpPr>
        <p:grpSpPr>
          <a:xfrm>
            <a:off x="3923928" y="620768"/>
            <a:ext cx="1512167" cy="1134262"/>
            <a:chOff x="4067944" y="5589240"/>
            <a:chExt cx="1512167" cy="1134262"/>
          </a:xfrm>
        </p:grpSpPr>
        <p:pic>
          <p:nvPicPr>
            <p:cNvPr id="60" name="Picture 2" descr="C:\Users\agarchitorena\Pictures\Album entomologie\Photos internet\Belostomatida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67944" y="5589240"/>
              <a:ext cx="1512167" cy="1134262"/>
            </a:xfrm>
            <a:prstGeom prst="rect">
              <a:avLst/>
            </a:prstGeom>
            <a:noFill/>
          </p:spPr>
        </p:pic>
        <p:sp>
          <p:nvSpPr>
            <p:cNvPr id="61" name="Moins 60"/>
            <p:cNvSpPr/>
            <p:nvPr/>
          </p:nvSpPr>
          <p:spPr>
            <a:xfrm>
              <a:off x="4067944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Moins 61"/>
            <p:cNvSpPr/>
            <p:nvPr/>
          </p:nvSpPr>
          <p:spPr>
            <a:xfrm>
              <a:off x="4283968" y="638132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Moins 64"/>
            <p:cNvSpPr/>
            <p:nvPr/>
          </p:nvSpPr>
          <p:spPr>
            <a:xfrm>
              <a:off x="4644008" y="6309320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Moins 65"/>
            <p:cNvSpPr/>
            <p:nvPr/>
          </p:nvSpPr>
          <p:spPr>
            <a:xfrm>
              <a:off x="5076056" y="580526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Moins 66"/>
            <p:cNvSpPr/>
            <p:nvPr/>
          </p:nvSpPr>
          <p:spPr>
            <a:xfrm>
              <a:off x="4283968" y="602128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Moins 68"/>
            <p:cNvSpPr/>
            <p:nvPr/>
          </p:nvSpPr>
          <p:spPr>
            <a:xfrm>
              <a:off x="4572000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Moins 69"/>
            <p:cNvSpPr/>
            <p:nvPr/>
          </p:nvSpPr>
          <p:spPr>
            <a:xfrm>
              <a:off x="5076056" y="616530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39" name="Groupe 38"/>
          <p:cNvGrpSpPr/>
          <p:nvPr/>
        </p:nvGrpSpPr>
        <p:grpSpPr>
          <a:xfrm>
            <a:off x="334648" y="210865"/>
            <a:ext cx="5821528" cy="533400"/>
            <a:chOff x="334648" y="210865"/>
            <a:chExt cx="5821528" cy="533400"/>
          </a:xfrm>
        </p:grpSpPr>
        <p:grpSp>
          <p:nvGrpSpPr>
            <p:cNvPr id="40" name="Groupe 98"/>
            <p:cNvGrpSpPr/>
            <p:nvPr/>
          </p:nvGrpSpPr>
          <p:grpSpPr>
            <a:xfrm>
              <a:off x="556320" y="255315"/>
              <a:ext cx="5599856" cy="488950"/>
              <a:chOff x="556320" y="255315"/>
              <a:chExt cx="5599856" cy="488950"/>
            </a:xfrm>
          </p:grpSpPr>
          <p:sp>
            <p:nvSpPr>
              <p:cNvPr id="45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486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041056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Mathematical</a:t>
                </a:r>
                <a:r>
                  <a:rPr lang="fr-FR" sz="2400" dirty="0"/>
                  <a:t> model </a:t>
                </a:r>
                <a:r>
                  <a:rPr lang="fr-FR" sz="2400" dirty="0" err="1"/>
                  <a:t>framework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48" name="Rectangle 47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4" name="Flèche droite 6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22" grpId="0" animBg="1"/>
      <p:bldP spid="26" grpId="0"/>
      <p:bldP spid="27" grpId="0"/>
      <p:bldP spid="28" grpId="0"/>
      <p:bldP spid="29" grpId="0"/>
      <p:bldP spid="42" grpId="0"/>
      <p:bldP spid="43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55576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184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208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1236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cxnSp>
        <p:nvCxnSpPr>
          <p:cNvPr id="23" name="Straight Arrow Connector 6"/>
          <p:cNvCxnSpPr>
            <a:stCxn id="16" idx="3"/>
            <a:endCxn id="17" idx="1"/>
          </p:cNvCxnSpPr>
          <p:nvPr/>
        </p:nvCxnSpPr>
        <p:spPr>
          <a:xfrm>
            <a:off x="1475576" y="2708960"/>
            <a:ext cx="165626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1619672" y="1700888"/>
            <a:ext cx="576064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</a:rPr>
              <a:t>CH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4427984" y="2276952"/>
            <a:ext cx="19774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</a:p>
        </p:txBody>
      </p:sp>
      <p:sp>
        <p:nvSpPr>
          <p:cNvPr id="28" name="TextBox 52"/>
          <p:cNvSpPr txBox="1"/>
          <p:nvPr/>
        </p:nvSpPr>
        <p:spPr>
          <a:xfrm>
            <a:off x="6804248" y="2276952"/>
            <a:ext cx="18924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29" name="TextBox 53"/>
          <p:cNvSpPr txBox="1"/>
          <p:nvPr/>
        </p:nvSpPr>
        <p:spPr>
          <a:xfrm>
            <a:off x="8172400" y="1772896"/>
            <a:ext cx="2062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r</a:t>
            </a: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8172400" y="1772896"/>
            <a:ext cx="0" cy="504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/>
          <p:cNvCxnSpPr/>
          <p:nvPr/>
        </p:nvCxnSpPr>
        <p:spPr>
          <a:xfrm>
            <a:off x="2843808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"/>
          <p:cNvCxnSpPr/>
          <p:nvPr/>
        </p:nvCxnSpPr>
        <p:spPr>
          <a:xfrm>
            <a:off x="2267744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0"/>
          <p:cNvSpPr txBox="1"/>
          <p:nvPr/>
        </p:nvSpPr>
        <p:spPr>
          <a:xfrm>
            <a:off x="2886096" y="1700888"/>
            <a:ext cx="677792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</a:rPr>
              <a:t>VH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3608" y="836792"/>
            <a:ext cx="1296144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in the environment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618224" y="836792"/>
            <a:ext cx="1068456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</a:rPr>
              <a:t>waterbugs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6"/>
          <p:cNvCxnSpPr>
            <a:stCxn id="17" idx="3"/>
            <a:endCxn id="21" idx="1"/>
          </p:cNvCxnSpPr>
          <p:nvPr/>
        </p:nvCxnSpPr>
        <p:spPr>
          <a:xfrm>
            <a:off x="3851840" y="2708960"/>
            <a:ext cx="14402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"/>
          <p:cNvCxnSpPr>
            <a:stCxn id="21" idx="3"/>
            <a:endCxn id="22" idx="1"/>
          </p:cNvCxnSpPr>
          <p:nvPr/>
        </p:nvCxnSpPr>
        <p:spPr>
          <a:xfrm>
            <a:off x="6012080" y="2708960"/>
            <a:ext cx="180028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>
            <a:off x="3923928" y="620768"/>
            <a:ext cx="1512167" cy="1134262"/>
            <a:chOff x="4067944" y="5589240"/>
            <a:chExt cx="1512167" cy="1134262"/>
          </a:xfrm>
        </p:grpSpPr>
        <p:pic>
          <p:nvPicPr>
            <p:cNvPr id="60" name="Picture 2" descr="C:\Users\agarchitorena\Pictures\Album entomologie\Photos internet\Belostomatida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67944" y="5589240"/>
              <a:ext cx="1512167" cy="1134262"/>
            </a:xfrm>
            <a:prstGeom prst="rect">
              <a:avLst/>
            </a:prstGeom>
            <a:noFill/>
          </p:spPr>
        </p:pic>
        <p:sp>
          <p:nvSpPr>
            <p:cNvPr id="61" name="Moins 60"/>
            <p:cNvSpPr/>
            <p:nvPr/>
          </p:nvSpPr>
          <p:spPr>
            <a:xfrm>
              <a:off x="4067944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Moins 61"/>
            <p:cNvSpPr/>
            <p:nvPr/>
          </p:nvSpPr>
          <p:spPr>
            <a:xfrm>
              <a:off x="4283968" y="638132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Moins 64"/>
            <p:cNvSpPr/>
            <p:nvPr/>
          </p:nvSpPr>
          <p:spPr>
            <a:xfrm>
              <a:off x="4644008" y="6309320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Moins 65"/>
            <p:cNvSpPr/>
            <p:nvPr/>
          </p:nvSpPr>
          <p:spPr>
            <a:xfrm>
              <a:off x="5076056" y="580526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Moins 66"/>
            <p:cNvSpPr/>
            <p:nvPr/>
          </p:nvSpPr>
          <p:spPr>
            <a:xfrm>
              <a:off x="4283968" y="602128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Moins 68"/>
            <p:cNvSpPr/>
            <p:nvPr/>
          </p:nvSpPr>
          <p:spPr>
            <a:xfrm>
              <a:off x="4572000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Moins 69"/>
            <p:cNvSpPr/>
            <p:nvPr/>
          </p:nvSpPr>
          <p:spPr>
            <a:xfrm>
              <a:off x="5076056" y="616530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39" name="Groupe 38"/>
          <p:cNvGrpSpPr/>
          <p:nvPr/>
        </p:nvGrpSpPr>
        <p:grpSpPr>
          <a:xfrm>
            <a:off x="334648" y="210865"/>
            <a:ext cx="5821528" cy="533400"/>
            <a:chOff x="334648" y="210865"/>
            <a:chExt cx="5821528" cy="533400"/>
          </a:xfrm>
        </p:grpSpPr>
        <p:grpSp>
          <p:nvGrpSpPr>
            <p:cNvPr id="40" name="Groupe 98"/>
            <p:cNvGrpSpPr/>
            <p:nvPr/>
          </p:nvGrpSpPr>
          <p:grpSpPr>
            <a:xfrm>
              <a:off x="556320" y="255315"/>
              <a:ext cx="5599856" cy="488950"/>
              <a:chOff x="556320" y="255315"/>
              <a:chExt cx="5599856" cy="488950"/>
            </a:xfrm>
          </p:grpSpPr>
          <p:sp>
            <p:nvSpPr>
              <p:cNvPr id="45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486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041056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Mathematical</a:t>
                </a:r>
                <a:r>
                  <a:rPr lang="fr-FR" sz="2400" dirty="0"/>
                  <a:t> model </a:t>
                </a:r>
                <a:r>
                  <a:rPr lang="fr-FR" sz="2400" dirty="0" err="1"/>
                  <a:t>framework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48" name="Rectangle 47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4" name="Flèche droite 6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996" y="3387201"/>
            <a:ext cx="4704252" cy="27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82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55576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3184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208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1236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cxnSp>
        <p:nvCxnSpPr>
          <p:cNvPr id="23" name="Straight Arrow Connector 6"/>
          <p:cNvCxnSpPr>
            <a:stCxn id="16" idx="3"/>
            <a:endCxn id="17" idx="1"/>
          </p:cNvCxnSpPr>
          <p:nvPr/>
        </p:nvCxnSpPr>
        <p:spPr>
          <a:xfrm>
            <a:off x="1475576" y="2708960"/>
            <a:ext cx="165626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1619672" y="1700888"/>
            <a:ext cx="576064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</a:rPr>
              <a:t>CH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4427984" y="2276952"/>
            <a:ext cx="19774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</a:p>
        </p:txBody>
      </p:sp>
      <p:sp>
        <p:nvSpPr>
          <p:cNvPr id="28" name="TextBox 52"/>
          <p:cNvSpPr txBox="1"/>
          <p:nvPr/>
        </p:nvSpPr>
        <p:spPr>
          <a:xfrm>
            <a:off x="6804248" y="2276952"/>
            <a:ext cx="18924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29" name="TextBox 53"/>
          <p:cNvSpPr txBox="1"/>
          <p:nvPr/>
        </p:nvSpPr>
        <p:spPr>
          <a:xfrm>
            <a:off x="8172400" y="1772896"/>
            <a:ext cx="2062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r</a:t>
            </a: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8172400" y="1772896"/>
            <a:ext cx="0" cy="504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/>
          <p:cNvCxnSpPr/>
          <p:nvPr/>
        </p:nvCxnSpPr>
        <p:spPr>
          <a:xfrm>
            <a:off x="2843808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"/>
          <p:cNvCxnSpPr/>
          <p:nvPr/>
        </p:nvCxnSpPr>
        <p:spPr>
          <a:xfrm>
            <a:off x="2267744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0"/>
          <p:cNvSpPr txBox="1"/>
          <p:nvPr/>
        </p:nvSpPr>
        <p:spPr>
          <a:xfrm>
            <a:off x="2886096" y="1700888"/>
            <a:ext cx="677792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>
                <a:solidFill>
                  <a:schemeClr val="accent3">
                    <a:lumMod val="50000"/>
                  </a:schemeClr>
                </a:solidFill>
              </a:rPr>
              <a:t>VH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3608" y="836792"/>
            <a:ext cx="1296144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in the environment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618224" y="836792"/>
            <a:ext cx="1068456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1400" b="1" dirty="0" err="1">
                <a:solidFill>
                  <a:schemeClr val="accent3">
                    <a:lumMod val="50000"/>
                  </a:schemeClr>
                </a:solidFill>
              </a:rPr>
              <a:t>waterbugs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6"/>
          <p:cNvCxnSpPr>
            <a:stCxn id="17" idx="3"/>
            <a:endCxn id="21" idx="1"/>
          </p:cNvCxnSpPr>
          <p:nvPr/>
        </p:nvCxnSpPr>
        <p:spPr>
          <a:xfrm>
            <a:off x="3851840" y="2708960"/>
            <a:ext cx="14402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"/>
          <p:cNvCxnSpPr>
            <a:stCxn id="21" idx="3"/>
            <a:endCxn id="22" idx="1"/>
          </p:cNvCxnSpPr>
          <p:nvPr/>
        </p:nvCxnSpPr>
        <p:spPr>
          <a:xfrm>
            <a:off x="6012080" y="2708960"/>
            <a:ext cx="180028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>
            <a:off x="3923928" y="620768"/>
            <a:ext cx="1512167" cy="1134262"/>
            <a:chOff x="4067944" y="5589240"/>
            <a:chExt cx="1512167" cy="1134262"/>
          </a:xfrm>
        </p:grpSpPr>
        <p:pic>
          <p:nvPicPr>
            <p:cNvPr id="60" name="Picture 2" descr="C:\Users\agarchitorena\Pictures\Album entomologie\Photos internet\Belostomatida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67944" y="5589240"/>
              <a:ext cx="1512167" cy="1134262"/>
            </a:xfrm>
            <a:prstGeom prst="rect">
              <a:avLst/>
            </a:prstGeom>
            <a:noFill/>
          </p:spPr>
        </p:pic>
        <p:sp>
          <p:nvSpPr>
            <p:cNvPr id="61" name="Moins 60"/>
            <p:cNvSpPr/>
            <p:nvPr/>
          </p:nvSpPr>
          <p:spPr>
            <a:xfrm>
              <a:off x="4067944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Moins 61"/>
            <p:cNvSpPr/>
            <p:nvPr/>
          </p:nvSpPr>
          <p:spPr>
            <a:xfrm>
              <a:off x="4283968" y="638132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Moins 64"/>
            <p:cNvSpPr/>
            <p:nvPr/>
          </p:nvSpPr>
          <p:spPr>
            <a:xfrm>
              <a:off x="4644008" y="6309320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Moins 65"/>
            <p:cNvSpPr/>
            <p:nvPr/>
          </p:nvSpPr>
          <p:spPr>
            <a:xfrm>
              <a:off x="5076056" y="580526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Moins 66"/>
            <p:cNvSpPr/>
            <p:nvPr/>
          </p:nvSpPr>
          <p:spPr>
            <a:xfrm>
              <a:off x="4283968" y="602128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Moins 68"/>
            <p:cNvSpPr/>
            <p:nvPr/>
          </p:nvSpPr>
          <p:spPr>
            <a:xfrm>
              <a:off x="4572000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Moins 69"/>
            <p:cNvSpPr/>
            <p:nvPr/>
          </p:nvSpPr>
          <p:spPr>
            <a:xfrm>
              <a:off x="5076056" y="616530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39" name="Groupe 38"/>
          <p:cNvGrpSpPr/>
          <p:nvPr/>
        </p:nvGrpSpPr>
        <p:grpSpPr>
          <a:xfrm>
            <a:off x="334648" y="210865"/>
            <a:ext cx="5821528" cy="533400"/>
            <a:chOff x="334648" y="210865"/>
            <a:chExt cx="5821528" cy="533400"/>
          </a:xfrm>
        </p:grpSpPr>
        <p:grpSp>
          <p:nvGrpSpPr>
            <p:cNvPr id="40" name="Groupe 98"/>
            <p:cNvGrpSpPr/>
            <p:nvPr/>
          </p:nvGrpSpPr>
          <p:grpSpPr>
            <a:xfrm>
              <a:off x="556320" y="255315"/>
              <a:ext cx="5599856" cy="488950"/>
              <a:chOff x="556320" y="255315"/>
              <a:chExt cx="5599856" cy="488950"/>
            </a:xfrm>
          </p:grpSpPr>
          <p:sp>
            <p:nvSpPr>
              <p:cNvPr id="45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486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041056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Mathematical</a:t>
                </a:r>
                <a:r>
                  <a:rPr lang="fr-FR" sz="2400" dirty="0"/>
                  <a:t> model </a:t>
                </a:r>
                <a:r>
                  <a:rPr lang="fr-FR" sz="2400" dirty="0" err="1"/>
                  <a:t>framework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48" name="Rectangle 47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4" name="Flèche droite 6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569198" y="3440217"/>
            <a:ext cx="8192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Model simulations to </a:t>
            </a:r>
            <a:r>
              <a:rPr lang="fr-FR" sz="2000" b="1" dirty="0" err="1"/>
              <a:t>account</a:t>
            </a:r>
            <a:r>
              <a:rPr lang="fr-FR" sz="2000" b="1" dirty="0"/>
              <a:t> for: </a:t>
            </a:r>
          </a:p>
          <a:p>
            <a:pPr marL="285750" indent="-285750">
              <a:buFontTx/>
              <a:buChar char="-"/>
            </a:pPr>
            <a:r>
              <a:rPr lang="fr-FR" sz="2000" dirty="0"/>
              <a:t>A range of initial </a:t>
            </a:r>
            <a:r>
              <a:rPr lang="fr-FR" sz="2000" dirty="0" err="1"/>
              <a:t>parameters</a:t>
            </a:r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sz="2000" dirty="0" err="1"/>
              <a:t>Uncertainties</a:t>
            </a:r>
            <a:r>
              <a:rPr lang="fr-FR" sz="2000" dirty="0"/>
              <a:t> in rates of incubation (</a:t>
            </a:r>
            <a:r>
              <a:rPr lang="fr-FR" sz="2000" dirty="0">
                <a:latin typeface="Symbol" panose="05050102010706020507" pitchFamily="18" charset="2"/>
              </a:rPr>
              <a:t>d</a:t>
            </a:r>
            <a:r>
              <a:rPr lang="fr-FR" sz="2000" dirty="0"/>
              <a:t>) and </a:t>
            </a:r>
            <a:r>
              <a:rPr lang="fr-FR" sz="2000" dirty="0" err="1"/>
              <a:t>seeking</a:t>
            </a:r>
            <a:r>
              <a:rPr lang="fr-FR" sz="2000" dirty="0"/>
              <a:t> </a:t>
            </a:r>
            <a:r>
              <a:rPr lang="fr-FR" sz="2000" dirty="0" err="1"/>
              <a:t>treatment</a:t>
            </a:r>
            <a:r>
              <a:rPr lang="fr-FR" sz="2000" dirty="0"/>
              <a:t> (</a:t>
            </a:r>
            <a:r>
              <a:rPr lang="fr-FR" sz="2000" dirty="0">
                <a:latin typeface="Symbol" panose="05050102010706020507" pitchFamily="18" charset="2"/>
              </a:rPr>
              <a:t>e</a:t>
            </a:r>
            <a:r>
              <a:rPr lang="fr-FR" sz="20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2000" dirty="0" err="1"/>
              <a:t>Different</a:t>
            </a:r>
            <a:r>
              <a:rPr lang="fr-FR" sz="2000" dirty="0"/>
              <a:t> </a:t>
            </a:r>
            <a:r>
              <a:rPr lang="fr-FR" sz="2000" dirty="0" err="1"/>
              <a:t>proxies</a:t>
            </a:r>
            <a:r>
              <a:rPr lang="fr-FR" sz="2000" dirty="0"/>
              <a:t> of </a:t>
            </a:r>
            <a:r>
              <a:rPr lang="fr-FR" sz="2000" dirty="0" err="1"/>
              <a:t>waterbug</a:t>
            </a:r>
            <a:r>
              <a:rPr lang="fr-FR" sz="2000" dirty="0"/>
              <a:t> </a:t>
            </a:r>
            <a:r>
              <a:rPr lang="fr-FR" sz="2000" dirty="0" err="1"/>
              <a:t>tranmsission</a:t>
            </a:r>
            <a:r>
              <a:rPr lang="fr-FR" sz="2000" dirty="0"/>
              <a:t> and </a:t>
            </a:r>
            <a:r>
              <a:rPr lang="fr-FR" sz="2000" dirty="0" err="1"/>
              <a:t>environmental</a:t>
            </a:r>
            <a:r>
              <a:rPr lang="fr-FR" sz="2000" dirty="0"/>
              <a:t> transmission</a:t>
            </a:r>
          </a:p>
          <a:p>
            <a:pPr marL="285750" indent="-285750">
              <a:buFontTx/>
              <a:buChar char="-"/>
            </a:pP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risks</a:t>
            </a:r>
            <a:r>
              <a:rPr lang="fr-FR" sz="2000" dirty="0"/>
              <a:t> or </a:t>
            </a:r>
            <a:r>
              <a:rPr lang="fr-FR" sz="2000" dirty="0" err="1"/>
              <a:t>thresholds</a:t>
            </a:r>
            <a:r>
              <a:rPr lang="fr-FR" sz="2000" dirty="0"/>
              <a:t> in the </a:t>
            </a:r>
            <a:r>
              <a:rPr lang="fr-FR" sz="2000" dirty="0" err="1"/>
              <a:t>relationship</a:t>
            </a:r>
            <a:r>
              <a:rPr lang="fr-FR" sz="2000" dirty="0"/>
              <a:t> MU-BU</a:t>
            </a:r>
          </a:p>
        </p:txBody>
      </p:sp>
      <p:sp>
        <p:nvSpPr>
          <p:cNvPr id="6" name="Rectangle 5"/>
          <p:cNvSpPr/>
          <p:nvPr/>
        </p:nvSpPr>
        <p:spPr>
          <a:xfrm>
            <a:off x="569198" y="5550411"/>
            <a:ext cx="8091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000" b="1" dirty="0" err="1">
                <a:solidFill>
                  <a:prstClr val="black"/>
                </a:solidFill>
              </a:rPr>
              <a:t>Comparison</a:t>
            </a:r>
            <a:r>
              <a:rPr lang="fr-FR" sz="2000" b="1" dirty="0">
                <a:solidFill>
                  <a:prstClr val="black"/>
                </a:solidFill>
              </a:rPr>
              <a:t> of model fit </a:t>
            </a:r>
            <a:r>
              <a:rPr lang="fr-FR" sz="2000" b="1" dirty="0" err="1">
                <a:solidFill>
                  <a:prstClr val="black"/>
                </a:solidFill>
              </a:rPr>
              <a:t>using</a:t>
            </a:r>
            <a:r>
              <a:rPr lang="fr-FR" sz="2000" b="1" dirty="0">
                <a:solidFill>
                  <a:prstClr val="black"/>
                </a:solidFill>
              </a:rPr>
              <a:t> AIC and </a:t>
            </a:r>
            <a:r>
              <a:rPr lang="fr-FR" sz="2000" b="1" dirty="0" err="1">
                <a:solidFill>
                  <a:prstClr val="black"/>
                </a:solidFill>
              </a:rPr>
              <a:t>selection</a:t>
            </a:r>
            <a:r>
              <a:rPr lang="fr-FR" sz="2000" b="1" dirty="0">
                <a:solidFill>
                  <a:prstClr val="black"/>
                </a:solidFill>
              </a:rPr>
              <a:t> of best </a:t>
            </a:r>
            <a:r>
              <a:rPr lang="fr-FR" sz="2000" b="1" dirty="0" err="1">
                <a:solidFill>
                  <a:prstClr val="black"/>
                </a:solidFill>
              </a:rPr>
              <a:t>performing</a:t>
            </a:r>
            <a:r>
              <a:rPr lang="fr-FR" sz="2000" b="1" dirty="0">
                <a:solidFill>
                  <a:prstClr val="black"/>
                </a:solidFill>
              </a:rPr>
              <a:t> (2 AIC)</a:t>
            </a:r>
          </a:p>
        </p:txBody>
      </p:sp>
    </p:spTree>
    <p:extLst>
      <p:ext uri="{BB962C8B-B14F-4D97-AF65-F5344CB8AC3E}">
        <p14:creationId xmlns:p14="http://schemas.microsoft.com/office/powerpoint/2010/main" val="3688810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15" name="Groupe 14"/>
          <p:cNvGrpSpPr/>
          <p:nvPr/>
        </p:nvGrpSpPr>
        <p:grpSpPr>
          <a:xfrm>
            <a:off x="334648" y="210865"/>
            <a:ext cx="6613616" cy="533400"/>
            <a:chOff x="334648" y="210865"/>
            <a:chExt cx="6613616" cy="533400"/>
          </a:xfrm>
        </p:grpSpPr>
        <p:grpSp>
          <p:nvGrpSpPr>
            <p:cNvPr id="16" name="Groupe 98"/>
            <p:cNvGrpSpPr/>
            <p:nvPr/>
          </p:nvGrpSpPr>
          <p:grpSpPr>
            <a:xfrm>
              <a:off x="556320" y="255315"/>
              <a:ext cx="6391944" cy="488950"/>
              <a:chOff x="556320" y="255315"/>
              <a:chExt cx="6391944" cy="488950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6192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833144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Results</a:t>
                </a:r>
                <a:r>
                  <a:rPr lang="fr-FR" sz="2400" dirty="0"/>
                  <a:t> for Buruli </a:t>
                </a:r>
                <a:r>
                  <a:rPr lang="fr-FR" sz="2400" dirty="0" err="1"/>
                  <a:t>ulcer</a:t>
                </a:r>
                <a:r>
                  <a:rPr lang="fr-FR" sz="2400" dirty="0"/>
                  <a:t> temporal </a:t>
                </a:r>
                <a:r>
                  <a:rPr lang="fr-FR" sz="2400" dirty="0" err="1"/>
                  <a:t>dynamics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1" name="Rectangle 20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Espace réservé du contenu 8" descr="Figure 2_v2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336" t="2223" r="7568" b="51764"/>
          <a:stretch>
            <a:fillRect/>
          </a:stretch>
        </p:blipFill>
        <p:spPr>
          <a:xfrm>
            <a:off x="-19131" y="1700808"/>
            <a:ext cx="9127635" cy="2808312"/>
          </a:xfrm>
        </p:spPr>
      </p:pic>
      <p:pic>
        <p:nvPicPr>
          <p:cNvPr id="26" name="Espace réservé du contenu 8" descr="Figure 2_v2.tif"/>
          <p:cNvPicPr>
            <a:picLocks noChangeAspect="1"/>
          </p:cNvPicPr>
          <p:nvPr/>
        </p:nvPicPr>
        <p:blipFill>
          <a:blip r:embed="rId2" cstate="print"/>
          <a:srcRect l="9336" t="48236" r="7568" b="2317"/>
          <a:stretch>
            <a:fillRect/>
          </a:stretch>
        </p:blipFill>
        <p:spPr>
          <a:xfrm>
            <a:off x="436289" y="1808456"/>
            <a:ext cx="8276119" cy="2736304"/>
          </a:xfrm>
          <a:prstGeom prst="rect">
            <a:avLst/>
          </a:prstGeom>
        </p:spPr>
      </p:pic>
      <p:grpSp>
        <p:nvGrpSpPr>
          <p:cNvPr id="28" name="Groupe 27"/>
          <p:cNvGrpSpPr/>
          <p:nvPr/>
        </p:nvGrpSpPr>
        <p:grpSpPr>
          <a:xfrm>
            <a:off x="1547664" y="980728"/>
            <a:ext cx="6291787" cy="4896544"/>
            <a:chOff x="1547664" y="980728"/>
            <a:chExt cx="6291787" cy="4896544"/>
          </a:xfrm>
        </p:grpSpPr>
        <p:sp>
          <p:nvSpPr>
            <p:cNvPr id="23" name="ZoneTexte 22"/>
            <p:cNvSpPr txBox="1"/>
            <p:nvPr/>
          </p:nvSpPr>
          <p:spPr>
            <a:xfrm>
              <a:off x="3419872" y="980728"/>
              <a:ext cx="2702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Best temporal fit </a:t>
              </a:r>
              <a:endPara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1547664" y="4953942"/>
              <a:ext cx="62917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Environmental</a:t>
              </a:r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transmission &gt;&gt;&gt;&gt; water bug transmission</a:t>
              </a:r>
            </a:p>
            <a:p>
              <a:pPr algn="ctr"/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 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environmental</a:t>
              </a:r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concentration as 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linear</a:t>
              </a:r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predictor</a:t>
              </a:r>
              <a:r>
                <a: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of BU cases 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0" name="Rectangle à coins arrondis 29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4" name="Flèche droite 3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6" name="Flèche droite 35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44899" y="4946501"/>
              <a:ext cx="231236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Literature review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ii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4727" y="731019"/>
            <a:ext cx="78922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Who</a:t>
            </a:r>
            <a:r>
              <a:rPr lang="fr-FR" sz="2000" dirty="0"/>
              <a:t> has </a:t>
            </a:r>
            <a:r>
              <a:rPr lang="fr-FR" sz="2000" dirty="0" err="1"/>
              <a:t>tried</a:t>
            </a:r>
            <a:r>
              <a:rPr lang="fr-FR" sz="2000" dirty="0"/>
              <a:t> to </a:t>
            </a:r>
            <a:r>
              <a:rPr lang="fr-FR" sz="2000" dirty="0" err="1"/>
              <a:t>answer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 </a:t>
            </a:r>
            <a:r>
              <a:rPr lang="fr-FR" sz="2000" dirty="0" err="1"/>
              <a:t>before</a:t>
            </a:r>
            <a:r>
              <a:rPr lang="fr-FR" sz="2000" dirty="0"/>
              <a:t> and how </a:t>
            </a:r>
            <a:r>
              <a:rPr lang="fr-FR" sz="2000" dirty="0" err="1"/>
              <a:t>did</a:t>
            </a:r>
            <a:r>
              <a:rPr lang="fr-FR" sz="2000" dirty="0"/>
              <a:t> </a:t>
            </a:r>
            <a:r>
              <a:rPr lang="fr-FR" sz="2000" dirty="0" err="1"/>
              <a:t>they</a:t>
            </a:r>
            <a:r>
              <a:rPr lang="fr-FR" sz="2000" dirty="0"/>
              <a:t> do </a:t>
            </a:r>
            <a:r>
              <a:rPr lang="fr-FR" sz="2000" dirty="0" err="1"/>
              <a:t>it</a:t>
            </a:r>
            <a:r>
              <a:rPr lang="fr-FR" sz="2000" dirty="0"/>
              <a:t>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Empirical</a:t>
            </a:r>
            <a:r>
              <a:rPr lang="fr-FR" dirty="0"/>
              <a:t> </a:t>
            </a:r>
            <a:r>
              <a:rPr lang="fr-FR" dirty="0" err="1"/>
              <a:t>studies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Modeling</a:t>
            </a:r>
            <a:r>
              <a:rPr lang="fr-FR" dirty="0"/>
              <a:t> </a:t>
            </a:r>
            <a:r>
              <a:rPr lang="fr-FR" dirty="0" err="1"/>
              <a:t>studies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What</a:t>
            </a:r>
            <a:r>
              <a:rPr lang="fr-FR" sz="2000" dirty="0"/>
              <a:t> are </a:t>
            </a:r>
            <a:r>
              <a:rPr lang="fr-FR" sz="2000" dirty="0" err="1"/>
              <a:t>these</a:t>
            </a:r>
            <a:r>
              <a:rPr lang="fr-FR" sz="2000" dirty="0"/>
              <a:t> </a:t>
            </a:r>
            <a:r>
              <a:rPr lang="fr-FR" sz="2000" dirty="0" err="1"/>
              <a:t>studies</a:t>
            </a:r>
            <a:r>
              <a:rPr lang="fr-FR" sz="2000" dirty="0"/>
              <a:t> short-</a:t>
            </a:r>
            <a:r>
              <a:rPr lang="fr-FR" sz="2000" dirty="0" err="1"/>
              <a:t>comings</a:t>
            </a:r>
            <a:r>
              <a:rPr lang="fr-FR" sz="2000" dirty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Are </a:t>
            </a:r>
            <a:r>
              <a:rPr lang="fr-FR" sz="2000" dirty="0" err="1"/>
              <a:t>there</a:t>
            </a:r>
            <a:r>
              <a:rPr lang="fr-FR" sz="2000" dirty="0"/>
              <a:t> </a:t>
            </a:r>
            <a:r>
              <a:rPr lang="fr-FR" sz="2000" dirty="0" err="1"/>
              <a:t>already</a:t>
            </a:r>
            <a:r>
              <a:rPr lang="fr-FR" sz="2000" dirty="0"/>
              <a:t> </a:t>
            </a:r>
            <a:r>
              <a:rPr lang="fr-FR" sz="2000" dirty="0" err="1"/>
              <a:t>parameter</a:t>
            </a:r>
            <a:r>
              <a:rPr lang="fr-FR" sz="2000" dirty="0"/>
              <a:t> </a:t>
            </a:r>
            <a:r>
              <a:rPr lang="fr-FR" sz="2000" dirty="0" err="1"/>
              <a:t>estimates</a:t>
            </a:r>
            <a:r>
              <a:rPr lang="fr-FR" sz="2000" dirty="0"/>
              <a:t> or data sets to help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answer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question?</a:t>
            </a:r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13" y="3459589"/>
            <a:ext cx="2829545" cy="308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r="14509"/>
          <a:stretch/>
        </p:blipFill>
        <p:spPr>
          <a:xfrm>
            <a:off x="2159966" y="3459589"/>
            <a:ext cx="1907978" cy="2892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012" y="3618355"/>
            <a:ext cx="2499256" cy="2893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45" y="3429041"/>
            <a:ext cx="2349199" cy="3068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574" y="3212976"/>
            <a:ext cx="2455906" cy="3339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803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GB" sz="2800" b="1" dirty="0">
                <a:solidFill>
                  <a:schemeClr val="bg1"/>
                </a:solidFill>
                <a:latin typeface="Trebuchet MS" pitchFamily="34" charset="0"/>
              </a:rPr>
              <a:t>AT THIS STAGE WE ARE ALMOST DONE…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974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95536" y="980728"/>
            <a:ext cx="7892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What</a:t>
            </a:r>
            <a:r>
              <a:rPr lang="fr-FR" sz="2000" dirty="0"/>
              <a:t> are the main </a:t>
            </a:r>
            <a:r>
              <a:rPr lang="fr-FR" sz="2000" dirty="0" err="1"/>
              <a:t>results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provide</a:t>
            </a:r>
            <a:r>
              <a:rPr lang="fr-FR" sz="2000" dirty="0"/>
              <a:t> the </a:t>
            </a:r>
            <a:r>
              <a:rPr lang="fr-FR" sz="2000" dirty="0" err="1"/>
              <a:t>answer</a:t>
            </a:r>
            <a:r>
              <a:rPr lang="fr-FR" sz="2000" dirty="0"/>
              <a:t> to </a:t>
            </a:r>
            <a:r>
              <a:rPr lang="fr-FR" sz="2000" dirty="0" err="1"/>
              <a:t>my</a:t>
            </a:r>
            <a:r>
              <a:rPr lang="fr-FR" sz="2000" dirty="0"/>
              <a:t> question?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 to 3 graphs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 to 3 tables</a:t>
            </a:r>
            <a:endParaRPr lang="fr-F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journal </a:t>
            </a:r>
            <a:r>
              <a:rPr lang="fr-FR" sz="2000" dirty="0" err="1"/>
              <a:t>that</a:t>
            </a:r>
            <a:r>
              <a:rPr lang="fr-FR" sz="2000" dirty="0"/>
              <a:t> best </a:t>
            </a:r>
            <a:r>
              <a:rPr lang="fr-FR" sz="2000" dirty="0" err="1"/>
              <a:t>fits</a:t>
            </a:r>
            <a:r>
              <a:rPr lang="fr-FR" sz="2000" dirty="0"/>
              <a:t> </a:t>
            </a:r>
            <a:r>
              <a:rPr lang="fr-FR" sz="2000" dirty="0" err="1"/>
              <a:t>my</a:t>
            </a:r>
            <a:r>
              <a:rPr lang="fr-FR" sz="2000" dirty="0"/>
              <a:t> </a:t>
            </a:r>
            <a:r>
              <a:rPr lang="fr-FR" sz="2000" dirty="0" err="1"/>
              <a:t>study</a:t>
            </a:r>
            <a:r>
              <a:rPr lang="fr-FR" sz="2000" dirty="0"/>
              <a:t>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Scope, audience, impact factor, math focus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/>
              <a:t>How do I </a:t>
            </a:r>
            <a:r>
              <a:rPr lang="fr-FR" sz="2000" dirty="0" err="1"/>
              <a:t>present</a:t>
            </a:r>
            <a:r>
              <a:rPr lang="fr-FR" sz="2000" dirty="0"/>
              <a:t> </a:t>
            </a:r>
            <a:r>
              <a:rPr lang="fr-FR" sz="2000" dirty="0" err="1"/>
              <a:t>my</a:t>
            </a:r>
            <a:r>
              <a:rPr lang="fr-FR" sz="2000" dirty="0"/>
              <a:t> </a:t>
            </a:r>
            <a:r>
              <a:rPr lang="fr-FR" sz="2000" dirty="0" err="1"/>
              <a:t>manuscript</a:t>
            </a:r>
            <a:r>
              <a:rPr lang="fr-FR" sz="2000" dirty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Introduction: set the stage to </a:t>
            </a:r>
            <a:r>
              <a:rPr lang="fr-FR" dirty="0" err="1"/>
              <a:t>your</a:t>
            </a:r>
            <a:r>
              <a:rPr lang="fr-FR" dirty="0"/>
              <a:t> question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Methodology</a:t>
            </a:r>
            <a:r>
              <a:rPr lang="fr-FR" dirty="0"/>
              <a:t>: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dirty="0" err="1"/>
              <a:t>explicitly</a:t>
            </a:r>
            <a:r>
              <a:rPr lang="fr-FR" dirty="0"/>
              <a:t> all </a:t>
            </a:r>
            <a:r>
              <a:rPr lang="fr-FR" dirty="0" err="1"/>
              <a:t>steps</a:t>
            </a:r>
            <a:r>
              <a:rPr lang="fr-FR" dirty="0"/>
              <a:t> for </a:t>
            </a:r>
            <a:r>
              <a:rPr lang="fr-FR" dirty="0" err="1"/>
              <a:t>replicability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Results</a:t>
            </a:r>
            <a:r>
              <a:rPr lang="fr-FR" dirty="0"/>
              <a:t>: </a:t>
            </a:r>
            <a:r>
              <a:rPr lang="fr-FR" dirty="0" err="1"/>
              <a:t>clear</a:t>
            </a:r>
            <a:r>
              <a:rPr lang="fr-FR" dirty="0"/>
              <a:t> and concise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Discussion: </a:t>
            </a:r>
            <a:r>
              <a:rPr lang="fr-FR" dirty="0" err="1"/>
              <a:t>explain</a:t>
            </a:r>
            <a:r>
              <a:rPr lang="fr-FR" dirty="0"/>
              <a:t> how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improves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knowledge</a:t>
            </a:r>
            <a:endParaRPr lang="fr-FR" dirty="0"/>
          </a:p>
          <a:p>
            <a:pPr lvl="1">
              <a:lnSpc>
                <a:spcPct val="150000"/>
              </a:lnSpc>
            </a:pP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110285"/>
            <a:ext cx="7423260" cy="633980"/>
            <a:chOff x="2263931" y="4796138"/>
            <a:chExt cx="7423260" cy="63398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2961764" y="4796138"/>
              <a:ext cx="4628447" cy="5890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400" dirty="0" err="1"/>
                <a:t>Manuscript</a:t>
              </a:r>
              <a:r>
                <a:rPr lang="fr-FR" sz="2400" dirty="0"/>
                <a:t> </a:t>
              </a:r>
              <a:r>
                <a:rPr lang="fr-FR" sz="2400" dirty="0" err="1"/>
                <a:t>writing</a:t>
              </a:r>
              <a:r>
                <a:rPr lang="fr-FR" sz="2400" dirty="0"/>
                <a:t> and </a:t>
              </a:r>
              <a:r>
                <a:rPr lang="fr-FR" sz="2400" dirty="0" err="1"/>
                <a:t>submission</a:t>
              </a:r>
              <a:r>
                <a:rPr lang="fr-FR" sz="2400" dirty="0"/>
                <a:t> 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46"/>
            <a:ext cx="9144000" cy="338554"/>
            <a:chOff x="0" y="6597336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6"/>
              <a:ext cx="1196161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</a:rPr>
                <a:t>Conclusions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15829" y="210865"/>
            <a:ext cx="4058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vi</a:t>
            </a:r>
          </a:p>
        </p:txBody>
      </p:sp>
    </p:spTree>
    <p:extLst>
      <p:ext uri="{BB962C8B-B14F-4D97-AF65-F5344CB8AC3E}">
        <p14:creationId xmlns:p14="http://schemas.microsoft.com/office/powerpoint/2010/main" val="798778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-55075" y="820888"/>
            <a:ext cx="9252520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>
                <a:solidFill>
                  <a:schemeClr val="bg1"/>
                </a:solidFill>
              </a:rPr>
              <a:t>MODELING IN PRACTIVE: THE LIFE CYCLE OF A MODELING PROJECT, FROM CONCEPTION TO PUBLICATION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- The example of Buruli ulcer in Cameroon -</a:t>
            </a:r>
            <a:endParaRPr lang="en-US" sz="3000" b="1" i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6993" y="6111617"/>
            <a:ext cx="2472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January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2020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Associate Scientific Director, PIVOT Madagascar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61" y="3231939"/>
            <a:ext cx="1513469" cy="1305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18" y="3261884"/>
            <a:ext cx="1359749" cy="1359749"/>
          </a:xfrm>
          <a:prstGeom prst="rect">
            <a:avLst/>
          </a:prstGeom>
        </p:spPr>
      </p:pic>
      <p:pic>
        <p:nvPicPr>
          <p:cNvPr id="1026" name="Picture 2" descr="IP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23774"/>
            <a:ext cx="1829387" cy="66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6208" y="3100298"/>
            <a:ext cx="1887792" cy="1290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16" y="3717032"/>
            <a:ext cx="2255440" cy="6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99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77" y="2604646"/>
            <a:ext cx="4572396" cy="3985605"/>
          </a:xfrm>
          <a:prstGeom prst="rect">
            <a:avLst/>
          </a:prstGeom>
        </p:spPr>
      </p:pic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78816" y="4946501"/>
              <a:ext cx="204453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Data collection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95536" y="210865"/>
            <a:ext cx="41069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iii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7776" y="1052736"/>
            <a:ext cx="7892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What</a:t>
            </a:r>
            <a:r>
              <a:rPr lang="fr-FR" sz="2000" dirty="0"/>
              <a:t> do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to </a:t>
            </a:r>
            <a:r>
              <a:rPr lang="fr-FR" sz="2000" dirty="0" err="1"/>
              <a:t>characterize</a:t>
            </a:r>
            <a:r>
              <a:rPr lang="fr-FR" sz="2000" dirty="0"/>
              <a:t>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Spatial and/or temporal </a:t>
            </a:r>
            <a:r>
              <a:rPr lang="fr-FR" dirty="0" err="1"/>
              <a:t>dynamics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Relationships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or </a:t>
            </a:r>
            <a:r>
              <a:rPr lang="fr-FR" dirty="0" err="1"/>
              <a:t>systems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7" y="2839783"/>
            <a:ext cx="2649286" cy="34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3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98892" y="4946501"/>
              <a:ext cx="441050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Construction of model framework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49695" y="210865"/>
            <a:ext cx="4058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iv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4723" y="1329709"/>
            <a:ext cx="7892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What</a:t>
            </a:r>
            <a:r>
              <a:rPr lang="fr-FR" sz="2000" dirty="0"/>
              <a:t> drawbacks of </a:t>
            </a:r>
            <a:r>
              <a:rPr lang="fr-FR" sz="2000" dirty="0" err="1"/>
              <a:t>previous</a:t>
            </a:r>
            <a:r>
              <a:rPr lang="fr-FR" sz="2000" dirty="0"/>
              <a:t> </a:t>
            </a:r>
            <a:r>
              <a:rPr lang="fr-FR" sz="2000" dirty="0" err="1"/>
              <a:t>studies</a:t>
            </a:r>
            <a:r>
              <a:rPr lang="fr-FR" sz="2000" dirty="0"/>
              <a:t> </a:t>
            </a:r>
            <a:r>
              <a:rPr lang="fr-FR" sz="2000" dirty="0" err="1"/>
              <a:t>can</a:t>
            </a:r>
            <a:r>
              <a:rPr lang="fr-FR" sz="2000" dirty="0"/>
              <a:t> I </a:t>
            </a:r>
            <a:r>
              <a:rPr lang="fr-FR" sz="2000" dirty="0" err="1"/>
              <a:t>mitigate</a:t>
            </a:r>
            <a:r>
              <a:rPr lang="fr-FR" sz="2000" dirty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What</a:t>
            </a:r>
            <a:r>
              <a:rPr lang="fr-FR" sz="2000" dirty="0"/>
              <a:t> type of </a:t>
            </a:r>
            <a:r>
              <a:rPr lang="fr-FR" sz="2000" dirty="0" err="1"/>
              <a:t>modeling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necessary</a:t>
            </a:r>
            <a:r>
              <a:rPr lang="fr-FR" sz="2000" dirty="0"/>
              <a:t> to </a:t>
            </a:r>
            <a:r>
              <a:rPr lang="fr-FR" sz="2000" dirty="0" err="1"/>
              <a:t>answer</a:t>
            </a:r>
            <a:r>
              <a:rPr lang="fr-FR" sz="2000" dirty="0"/>
              <a:t> </a:t>
            </a:r>
            <a:r>
              <a:rPr lang="fr-FR" sz="2000" dirty="0" err="1"/>
              <a:t>my</a:t>
            </a:r>
            <a:r>
              <a:rPr lang="fr-FR" sz="2000" dirty="0"/>
              <a:t> question?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Statistical</a:t>
            </a:r>
            <a:r>
              <a:rPr lang="fr-FR" dirty="0"/>
              <a:t>: GLM, spatial, time-</a:t>
            </a:r>
            <a:r>
              <a:rPr lang="fr-FR" dirty="0" err="1"/>
              <a:t>series</a:t>
            </a:r>
            <a:r>
              <a:rPr lang="fr-FR" dirty="0"/>
              <a:t>, etc.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Mathematical</a:t>
            </a:r>
            <a:r>
              <a:rPr lang="fr-FR" dirty="0"/>
              <a:t>: population </a:t>
            </a:r>
            <a:r>
              <a:rPr lang="fr-FR" dirty="0" err="1"/>
              <a:t>based</a:t>
            </a:r>
            <a:r>
              <a:rPr lang="fr-FR" dirty="0"/>
              <a:t>,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based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modeling</a:t>
            </a:r>
            <a:r>
              <a:rPr lang="fr-FR" sz="2000" dirty="0"/>
              <a:t> </a:t>
            </a:r>
            <a:r>
              <a:rPr lang="fr-FR" sz="2000" dirty="0" err="1"/>
              <a:t>elements</a:t>
            </a:r>
            <a:r>
              <a:rPr lang="fr-FR" sz="2000" dirty="0"/>
              <a:t> are </a:t>
            </a:r>
            <a:r>
              <a:rPr lang="fr-FR" sz="2000" dirty="0" err="1"/>
              <a:t>necessary</a:t>
            </a:r>
            <a:r>
              <a:rPr lang="fr-FR" sz="2000" dirty="0"/>
              <a:t> for </a:t>
            </a:r>
            <a:r>
              <a:rPr lang="fr-FR" sz="2000" dirty="0" err="1"/>
              <a:t>my</a:t>
            </a:r>
            <a:r>
              <a:rPr lang="fr-FR" sz="2000" dirty="0"/>
              <a:t> question?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Stochasticity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Compartments</a:t>
            </a:r>
            <a:r>
              <a:rPr lang="fr-FR" dirty="0"/>
              <a:t> and </a:t>
            </a:r>
            <a:r>
              <a:rPr lang="fr-FR" dirty="0" err="1"/>
              <a:t>complexity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2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10544" y="4946501"/>
              <a:ext cx="514692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Model analysis, selection and validation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91170" y="210865"/>
            <a:ext cx="33054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FFFFF"/>
                </a:solidFill>
              </a:rPr>
              <a:t>v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723" y="1052736"/>
            <a:ext cx="78922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What</a:t>
            </a:r>
            <a:r>
              <a:rPr lang="fr-FR" sz="2000" dirty="0"/>
              <a:t> model(s) best fit </a:t>
            </a:r>
            <a:r>
              <a:rPr lang="fr-FR" sz="2000" dirty="0" err="1"/>
              <a:t>my</a:t>
            </a:r>
            <a:r>
              <a:rPr lang="fr-FR" sz="2000" dirty="0"/>
              <a:t> data and </a:t>
            </a:r>
            <a:r>
              <a:rPr lang="fr-FR" sz="2000" dirty="0" err="1"/>
              <a:t>explain</a:t>
            </a:r>
            <a:r>
              <a:rPr lang="fr-FR" sz="2000" dirty="0"/>
              <a:t> </a:t>
            </a:r>
            <a:r>
              <a:rPr lang="fr-FR" sz="2000" dirty="0" err="1"/>
              <a:t>my</a:t>
            </a:r>
            <a:r>
              <a:rPr lang="fr-FR" sz="2000" dirty="0"/>
              <a:t> question?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Comparison</a:t>
            </a:r>
            <a:r>
              <a:rPr lang="fr-FR" dirty="0"/>
              <a:t> of alternative </a:t>
            </a:r>
            <a:r>
              <a:rPr lang="fr-FR" dirty="0" err="1"/>
              <a:t>models</a:t>
            </a:r>
            <a:r>
              <a:rPr lang="fr-FR" dirty="0"/>
              <a:t> and application of </a:t>
            </a:r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procedures</a:t>
            </a:r>
            <a:r>
              <a:rPr lang="fr-FR" dirty="0"/>
              <a:t>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/>
              <a:t>Does</a:t>
            </a:r>
            <a:r>
              <a:rPr lang="fr-FR" sz="2000" dirty="0"/>
              <a:t> the </a:t>
            </a:r>
            <a:r>
              <a:rPr lang="fr-FR" sz="2000" dirty="0" err="1"/>
              <a:t>selected</a:t>
            </a:r>
            <a:r>
              <a:rPr lang="fr-FR" sz="2000" dirty="0"/>
              <a:t> model </a:t>
            </a:r>
            <a:r>
              <a:rPr lang="fr-FR" sz="2000" dirty="0" err="1"/>
              <a:t>suffer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any</a:t>
            </a:r>
            <a:r>
              <a:rPr lang="fr-FR" sz="2000" dirty="0"/>
              <a:t> </a:t>
            </a:r>
            <a:r>
              <a:rPr lang="fr-FR" sz="2000" dirty="0" err="1"/>
              <a:t>substantial</a:t>
            </a:r>
            <a:r>
              <a:rPr lang="fr-FR" sz="2000" dirty="0"/>
              <a:t> drawbacks?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: </a:t>
            </a:r>
            <a:r>
              <a:rPr lang="fr-FR" dirty="0" err="1"/>
              <a:t>verification</a:t>
            </a:r>
            <a:r>
              <a:rPr lang="fr-FR" dirty="0"/>
              <a:t> of model </a:t>
            </a:r>
            <a:r>
              <a:rPr lang="fr-FR" dirty="0" err="1"/>
              <a:t>assumptions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: </a:t>
            </a:r>
            <a:r>
              <a:rPr lang="fr-FR" dirty="0" err="1"/>
              <a:t>sensitivity</a:t>
            </a:r>
            <a:r>
              <a:rPr lang="fr-FR" dirty="0"/>
              <a:t> analyses and out-of-</a:t>
            </a:r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predictions</a:t>
            </a:r>
            <a:r>
              <a:rPr lang="fr-FR" dirty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14113" r="7081"/>
          <a:stretch/>
        </p:blipFill>
        <p:spPr>
          <a:xfrm>
            <a:off x="1291459" y="3358372"/>
            <a:ext cx="3168649" cy="3222563"/>
          </a:xfrm>
          <a:prstGeom prst="rect">
            <a:avLst/>
          </a:prstGeom>
        </p:spPr>
      </p:pic>
      <p:pic>
        <p:nvPicPr>
          <p:cNvPr id="17" name="Picture 1"/>
          <p:cNvPicPr>
            <a:picLocks noChangeAspect="1"/>
          </p:cNvPicPr>
          <p:nvPr/>
        </p:nvPicPr>
        <p:blipFill rotWithShape="1">
          <a:blip r:embed="rId4"/>
          <a:srcRect r="49995"/>
          <a:stretch/>
        </p:blipFill>
        <p:spPr>
          <a:xfrm>
            <a:off x="4744744" y="3330008"/>
            <a:ext cx="2317784" cy="32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56651" y="4946501"/>
              <a:ext cx="348864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Types of </a:t>
              </a:r>
              <a:r>
                <a:rPr lang="en-GB" sz="2400" dirty="0" err="1"/>
                <a:t>modeling</a:t>
              </a:r>
              <a:r>
                <a:rPr lang="en-GB" sz="2400" dirty="0"/>
                <a:t> studies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20" name="Groupe 44"/>
          <p:cNvGrpSpPr/>
          <p:nvPr/>
        </p:nvGrpSpPr>
        <p:grpSpPr>
          <a:xfrm>
            <a:off x="877345" y="1090336"/>
            <a:ext cx="3312368" cy="5112567"/>
            <a:chOff x="755576" y="1124744"/>
            <a:chExt cx="3312368" cy="3950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e 36"/>
            <p:cNvGrpSpPr/>
            <p:nvPr/>
          </p:nvGrpSpPr>
          <p:grpSpPr>
            <a:xfrm>
              <a:off x="755576" y="1124744"/>
              <a:ext cx="3312368" cy="432000"/>
              <a:chOff x="0" y="30664"/>
              <a:chExt cx="3312368" cy="4320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0" y="30665"/>
                <a:ext cx="3312368" cy="3894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0" y="30664"/>
                <a:ext cx="3312368" cy="432000"/>
              </a:xfrm>
              <a:prstGeom prst="rect">
                <a:avLst/>
              </a:prstGeom>
              <a:ln w="31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60960" rIns="106680" bIns="6096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b="1" kern="1200" dirty="0" err="1"/>
                  <a:t>Without</a:t>
                </a:r>
                <a:r>
                  <a:rPr lang="fr-FR" b="1" kern="1200" dirty="0"/>
                  <a:t> data collection</a:t>
                </a:r>
              </a:p>
            </p:txBody>
          </p:sp>
        </p:grpSp>
        <p:grpSp>
          <p:nvGrpSpPr>
            <p:cNvPr id="22" name="Groupe 37"/>
            <p:cNvGrpSpPr/>
            <p:nvPr/>
          </p:nvGrpSpPr>
          <p:grpSpPr>
            <a:xfrm>
              <a:off x="755576" y="1556743"/>
              <a:ext cx="3312368" cy="3518620"/>
              <a:chOff x="0" y="462663"/>
              <a:chExt cx="3312368" cy="351862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0" y="462663"/>
                <a:ext cx="3312368" cy="3518620"/>
              </a:xfrm>
              <a:prstGeom prst="rect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 w="3175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0" y="462712"/>
                <a:ext cx="3312368" cy="3518571"/>
              </a:xfrm>
              <a:prstGeom prst="rect">
                <a:avLst/>
              </a:prstGeom>
              <a:ln w="317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010" tIns="80010" rIns="106680" bIns="120015" numCol="1" spcCol="1270" anchor="t" anchorCtr="0">
                <a:noAutofit/>
              </a:bodyPr>
              <a:lstStyle/>
              <a:p>
                <a:pPr marL="342900" lvl="1" indent="-342900" algn="l" defTabSz="666750"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dirty="0"/>
                  <a:t> </a:t>
                </a:r>
                <a:r>
                  <a:rPr lang="fr-FR" dirty="0" err="1"/>
                  <a:t>Purely</a:t>
                </a:r>
                <a:r>
                  <a:rPr lang="fr-FR" dirty="0"/>
                  <a:t> </a:t>
                </a:r>
                <a:r>
                  <a:rPr lang="fr-FR" dirty="0" err="1"/>
                  <a:t>theoretical</a:t>
                </a:r>
                <a:r>
                  <a:rPr lang="fr-FR" dirty="0"/>
                  <a:t> </a:t>
                </a:r>
                <a:r>
                  <a:rPr lang="fr-FR" dirty="0" err="1"/>
                  <a:t>studies</a:t>
                </a:r>
                <a:endParaRPr lang="fr-FR" dirty="0"/>
              </a:p>
              <a:p>
                <a:pPr marL="342900" lvl="1" indent="-342900" algn="l" defTabSz="666750"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dirty="0"/>
                  <a:t> </a:t>
                </a:r>
                <a:r>
                  <a:rPr lang="fr-FR" dirty="0" err="1"/>
                  <a:t>Parametrization</a:t>
                </a:r>
                <a:r>
                  <a:rPr lang="fr-FR" dirty="0"/>
                  <a:t> </a:t>
                </a:r>
                <a:r>
                  <a:rPr lang="fr-FR" dirty="0" err="1"/>
                  <a:t>based</a:t>
                </a:r>
                <a:r>
                  <a:rPr lang="fr-FR" dirty="0"/>
                  <a:t> on </a:t>
                </a:r>
                <a:r>
                  <a:rPr lang="fr-FR" dirty="0" err="1"/>
                  <a:t>published</a:t>
                </a:r>
                <a:r>
                  <a:rPr lang="fr-FR" dirty="0"/>
                  <a:t> </a:t>
                </a:r>
                <a:r>
                  <a:rPr lang="fr-FR" dirty="0" err="1"/>
                  <a:t>studies</a:t>
                </a:r>
                <a:r>
                  <a:rPr lang="fr-FR" dirty="0"/>
                  <a:t> </a:t>
                </a:r>
              </a:p>
              <a:p>
                <a:pPr marL="742950" lvl="2" indent="-285750" defTabSz="666750"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/>
                  <a:t> </a:t>
                </a:r>
                <a:r>
                  <a:rPr lang="fr-FR" dirty="0" err="1"/>
                  <a:t>Systematic</a:t>
                </a:r>
                <a:r>
                  <a:rPr lang="fr-FR" dirty="0"/>
                  <a:t> </a:t>
                </a:r>
                <a:r>
                  <a:rPr lang="fr-FR" dirty="0" err="1"/>
                  <a:t>reviews</a:t>
                </a:r>
                <a:r>
                  <a:rPr lang="fr-FR" dirty="0"/>
                  <a:t> and </a:t>
                </a:r>
                <a:r>
                  <a:rPr lang="fr-FR" dirty="0" err="1"/>
                  <a:t>meta</a:t>
                </a:r>
                <a:r>
                  <a:rPr lang="fr-FR" dirty="0"/>
                  <a:t>-analyses</a:t>
                </a:r>
              </a:p>
              <a:p>
                <a:pPr marL="742950" lvl="2" indent="-285750" defTabSz="666750"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kern="1200" dirty="0"/>
                  <a:t> </a:t>
                </a:r>
                <a:r>
                  <a:rPr lang="fr-FR" kern="1200" dirty="0" err="1"/>
                  <a:t>Experimental</a:t>
                </a:r>
                <a:r>
                  <a:rPr lang="fr-FR" dirty="0"/>
                  <a:t> and </a:t>
                </a:r>
                <a:r>
                  <a:rPr lang="fr-FR" dirty="0" err="1"/>
                  <a:t>field</a:t>
                </a:r>
                <a:r>
                  <a:rPr lang="fr-FR" dirty="0"/>
                  <a:t> </a:t>
                </a:r>
                <a:r>
                  <a:rPr lang="fr-FR" dirty="0" err="1"/>
                  <a:t>studies</a:t>
                </a:r>
                <a:r>
                  <a:rPr lang="fr-FR" dirty="0"/>
                  <a:t> </a:t>
                </a:r>
                <a:endParaRPr lang="fr-FR" kern="1200" dirty="0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4524928" y="849098"/>
            <a:ext cx="4640395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Development</a:t>
            </a:r>
            <a:r>
              <a:rPr lang="fr-FR" dirty="0"/>
              <a:t> of the </a:t>
            </a:r>
            <a:r>
              <a:rPr lang="fr-FR" dirty="0" err="1"/>
              <a:t>study</a:t>
            </a:r>
            <a:r>
              <a:rPr lang="fr-FR" dirty="0"/>
              <a:t> concept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Data collection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Construction of model </a:t>
            </a:r>
            <a:r>
              <a:rPr lang="fr-FR" dirty="0" err="1"/>
              <a:t>framework</a:t>
            </a:r>
            <a:r>
              <a:rPr lang="fr-FR" dirty="0"/>
              <a:t>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Dynamic</a:t>
            </a:r>
            <a:r>
              <a:rPr lang="fr-FR" dirty="0"/>
              <a:t> </a:t>
            </a:r>
            <a:r>
              <a:rPr lang="fr-FR" dirty="0" err="1"/>
              <a:t>equations</a:t>
            </a:r>
            <a:r>
              <a:rPr lang="fr-FR" dirty="0"/>
              <a:t> and code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Relationships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parameters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analyses and </a:t>
            </a:r>
            <a:r>
              <a:rPr lang="fr-FR" dirty="0" err="1"/>
              <a:t>selection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Parametrization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Simulations and </a:t>
            </a:r>
            <a:r>
              <a:rPr lang="fr-FR" dirty="0" err="1"/>
              <a:t>debugging</a:t>
            </a:r>
            <a:r>
              <a:rPr lang="fr-FR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validation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Model validation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Sensitivity</a:t>
            </a:r>
            <a:r>
              <a:rPr lang="fr-FR" dirty="0"/>
              <a:t> analyses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Manuscript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and </a:t>
            </a:r>
            <a:r>
              <a:rPr lang="fr-FR" dirty="0" err="1"/>
              <a:t>submission</a:t>
            </a:r>
            <a:r>
              <a:rPr lang="fr-FR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27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56651" y="4946501"/>
              <a:ext cx="348864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Types of </a:t>
              </a:r>
              <a:r>
                <a:rPr lang="en-GB" sz="2400" dirty="0" err="1"/>
                <a:t>modeling</a:t>
              </a:r>
              <a:r>
                <a:rPr lang="en-GB" sz="2400" dirty="0"/>
                <a:t> studies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13" name="Groupe 44"/>
          <p:cNvGrpSpPr/>
          <p:nvPr/>
        </p:nvGrpSpPr>
        <p:grpSpPr>
          <a:xfrm>
            <a:off x="5128276" y="1091733"/>
            <a:ext cx="3312368" cy="5112567"/>
            <a:chOff x="755576" y="1124744"/>
            <a:chExt cx="3312368" cy="3950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e 36"/>
            <p:cNvGrpSpPr/>
            <p:nvPr/>
          </p:nvGrpSpPr>
          <p:grpSpPr>
            <a:xfrm>
              <a:off x="755576" y="1124744"/>
              <a:ext cx="3312368" cy="432000"/>
              <a:chOff x="0" y="30664"/>
              <a:chExt cx="3312368" cy="432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30665"/>
                <a:ext cx="3312368" cy="3894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0" y="30664"/>
                <a:ext cx="3312368" cy="432000"/>
              </a:xfrm>
              <a:prstGeom prst="rect">
                <a:avLst/>
              </a:prstGeom>
              <a:ln w="31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60960" rIns="106680" bIns="6096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b="1" dirty="0" err="1"/>
                  <a:t>With</a:t>
                </a:r>
                <a:r>
                  <a:rPr lang="fr-FR" b="1" dirty="0"/>
                  <a:t> d</a:t>
                </a:r>
                <a:r>
                  <a:rPr lang="fr-FR" b="1" kern="1200" dirty="0"/>
                  <a:t>ata collection</a:t>
                </a:r>
              </a:p>
            </p:txBody>
          </p:sp>
        </p:grpSp>
        <p:grpSp>
          <p:nvGrpSpPr>
            <p:cNvPr id="15" name="Groupe 37"/>
            <p:cNvGrpSpPr/>
            <p:nvPr/>
          </p:nvGrpSpPr>
          <p:grpSpPr>
            <a:xfrm>
              <a:off x="755576" y="1556743"/>
              <a:ext cx="3312368" cy="3518620"/>
              <a:chOff x="0" y="462663"/>
              <a:chExt cx="3312368" cy="351862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0" y="462663"/>
                <a:ext cx="3312368" cy="3518620"/>
              </a:xfrm>
              <a:prstGeom prst="rect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 w="3175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0" y="462712"/>
                <a:ext cx="3312368" cy="3518571"/>
              </a:xfrm>
              <a:prstGeom prst="rect">
                <a:avLst/>
              </a:prstGeom>
              <a:ln w="317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010" tIns="80010" rIns="106680" bIns="120015" numCol="1" spcCol="1270" anchor="t" anchorCtr="0">
                <a:noAutofit/>
              </a:bodyPr>
              <a:lstStyle/>
              <a:p>
                <a:pPr marL="342900" lvl="1" indent="-34290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kern="1200" dirty="0"/>
                  <a:t>Data </a:t>
                </a:r>
                <a:r>
                  <a:rPr lang="fr-FR" kern="1200" dirty="0" err="1"/>
                  <a:t>already</a:t>
                </a:r>
                <a:r>
                  <a:rPr lang="fr-FR" kern="1200" dirty="0"/>
                  <a:t> </a:t>
                </a:r>
                <a:r>
                  <a:rPr lang="fr-FR" kern="1200" dirty="0" err="1"/>
                  <a:t>collected</a:t>
                </a:r>
                <a:r>
                  <a:rPr lang="fr-FR" kern="1200" dirty="0"/>
                  <a:t> for </a:t>
                </a:r>
                <a:r>
                  <a:rPr lang="fr-FR" kern="1200" dirty="0" err="1"/>
                  <a:t>other</a:t>
                </a:r>
                <a:r>
                  <a:rPr lang="fr-FR" kern="1200" dirty="0"/>
                  <a:t> </a:t>
                </a:r>
                <a:r>
                  <a:rPr lang="fr-FR" kern="1200" dirty="0" err="1"/>
                  <a:t>purposes</a:t>
                </a:r>
                <a:r>
                  <a:rPr lang="fr-FR" kern="1200" dirty="0"/>
                  <a:t> </a:t>
                </a:r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/>
                  <a:t>Focus </a:t>
                </a:r>
                <a:r>
                  <a:rPr lang="fr-FR" dirty="0" err="1"/>
                  <a:t>only</a:t>
                </a:r>
                <a:r>
                  <a:rPr lang="fr-FR" dirty="0"/>
                  <a:t> on analyses</a:t>
                </a:r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err="1"/>
                  <a:t>Need</a:t>
                </a:r>
                <a:r>
                  <a:rPr lang="fr-FR" dirty="0"/>
                  <a:t> to </a:t>
                </a:r>
                <a:r>
                  <a:rPr lang="fr-FR" dirty="0" err="1"/>
                  <a:t>understand</a:t>
                </a:r>
                <a:r>
                  <a:rPr lang="fr-FR" dirty="0"/>
                  <a:t> data limitations and </a:t>
                </a:r>
                <a:r>
                  <a:rPr lang="fr-FR" dirty="0" err="1"/>
                  <a:t>quality</a:t>
                </a:r>
                <a:endParaRPr lang="fr-FR" dirty="0"/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kern="1200" dirty="0" err="1"/>
                  <a:t>Need</a:t>
                </a:r>
                <a:r>
                  <a:rPr lang="fr-FR" kern="1200" dirty="0"/>
                  <a:t> to </a:t>
                </a:r>
                <a:r>
                  <a:rPr lang="fr-FR" kern="1200" dirty="0" err="1"/>
                  <a:t>adapt</a:t>
                </a:r>
                <a:r>
                  <a:rPr lang="fr-FR" kern="1200" dirty="0"/>
                  <a:t> </a:t>
                </a:r>
                <a:r>
                  <a:rPr lang="fr-FR" kern="1200" dirty="0" err="1"/>
                  <a:t>modeling</a:t>
                </a:r>
                <a:r>
                  <a:rPr lang="fr-FR" kern="1200" dirty="0"/>
                  <a:t> to the </a:t>
                </a:r>
                <a:r>
                  <a:rPr lang="fr-FR" kern="1200" dirty="0" err="1"/>
                  <a:t>available</a:t>
                </a:r>
                <a:r>
                  <a:rPr lang="fr-FR" kern="1200" dirty="0"/>
                  <a:t> data</a:t>
                </a:r>
              </a:p>
              <a:p>
                <a:pPr marL="342900" lvl="1" indent="-34290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dirty="0"/>
                  <a:t>Data </a:t>
                </a:r>
                <a:r>
                  <a:rPr lang="fr-FR" dirty="0" err="1"/>
                  <a:t>collected</a:t>
                </a:r>
                <a:r>
                  <a:rPr lang="fr-FR" dirty="0"/>
                  <a:t> for the </a:t>
                </a:r>
                <a:r>
                  <a:rPr lang="fr-FR" dirty="0" err="1"/>
                  <a:t>modeling</a:t>
                </a:r>
                <a:r>
                  <a:rPr lang="fr-FR" dirty="0"/>
                  <a:t> </a:t>
                </a:r>
                <a:r>
                  <a:rPr lang="fr-FR" dirty="0" err="1"/>
                  <a:t>project</a:t>
                </a:r>
                <a:r>
                  <a:rPr lang="fr-FR" dirty="0"/>
                  <a:t> </a:t>
                </a:r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kern="1200" dirty="0" err="1"/>
                  <a:t>Very</a:t>
                </a:r>
                <a:r>
                  <a:rPr lang="fr-FR" kern="1200" dirty="0"/>
                  <a:t> time </a:t>
                </a:r>
                <a:r>
                  <a:rPr lang="fr-FR" kern="1200" dirty="0" err="1"/>
                  <a:t>consuming</a:t>
                </a:r>
                <a:endParaRPr lang="fr-FR" kern="1200" dirty="0"/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err="1"/>
                  <a:t>Modeling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generally</a:t>
                </a:r>
                <a:r>
                  <a:rPr lang="fr-FR" dirty="0"/>
                  <a:t> more </a:t>
                </a:r>
                <a:r>
                  <a:rPr lang="fr-FR" dirty="0" err="1"/>
                  <a:t>straightforward</a:t>
                </a:r>
                <a:endParaRPr lang="fr-FR" kern="1200" dirty="0"/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fr-FR" kern="1200" dirty="0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208192" y="967673"/>
            <a:ext cx="46403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Development</a:t>
            </a:r>
            <a:r>
              <a:rPr lang="fr-FR" dirty="0"/>
              <a:t> of the </a:t>
            </a:r>
            <a:r>
              <a:rPr lang="fr-FR" dirty="0" err="1"/>
              <a:t>study</a:t>
            </a:r>
            <a:r>
              <a:rPr lang="fr-FR" dirty="0"/>
              <a:t> concept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Literature</a:t>
            </a:r>
            <a:r>
              <a:rPr lang="fr-FR" dirty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b="1" dirty="0"/>
              <a:t>Data collection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Construction of model </a:t>
            </a:r>
            <a:r>
              <a:rPr lang="fr-FR" dirty="0" err="1"/>
              <a:t>framework</a:t>
            </a:r>
            <a:r>
              <a:rPr lang="fr-FR" dirty="0"/>
              <a:t>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Statistical</a:t>
            </a:r>
            <a:r>
              <a:rPr lang="fr-FR" dirty="0"/>
              <a:t> vs. </a:t>
            </a:r>
            <a:r>
              <a:rPr lang="fr-FR" dirty="0" err="1"/>
              <a:t>Mathematical</a:t>
            </a:r>
            <a:r>
              <a:rPr lang="fr-FR" dirty="0"/>
              <a:t> model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Model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adapted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data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analyses and </a:t>
            </a:r>
            <a:r>
              <a:rPr lang="fr-FR" dirty="0" err="1"/>
              <a:t>selection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Descriptive, </a:t>
            </a:r>
            <a:r>
              <a:rPr lang="fr-FR" dirty="0" err="1"/>
              <a:t>univariate</a:t>
            </a:r>
            <a:r>
              <a:rPr lang="fr-FR" dirty="0"/>
              <a:t> and </a:t>
            </a:r>
            <a:r>
              <a:rPr lang="fr-FR" dirty="0" err="1"/>
              <a:t>multivariate</a:t>
            </a:r>
            <a:r>
              <a:rPr lang="fr-FR" dirty="0"/>
              <a:t>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Parametrization</a:t>
            </a:r>
            <a:r>
              <a:rPr lang="fr-FR" dirty="0"/>
              <a:t> and simulations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validation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Model validation, </a:t>
            </a:r>
            <a:r>
              <a:rPr lang="fr-FR" dirty="0" err="1"/>
              <a:t>comparison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Sensitivity</a:t>
            </a:r>
            <a:r>
              <a:rPr lang="fr-FR" dirty="0"/>
              <a:t> analyses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Manuscript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and </a:t>
            </a:r>
            <a:r>
              <a:rPr lang="fr-FR" dirty="0" err="1"/>
              <a:t>submission</a:t>
            </a:r>
            <a:r>
              <a:rPr lang="fr-FR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387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8979</TotalTime>
  <Words>2021</Words>
  <Application>Microsoft Macintosh PowerPoint</Application>
  <PresentationFormat>On-screen Show (4:3)</PresentationFormat>
  <Paragraphs>735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</vt:lpstr>
      <vt:lpstr>Courier New</vt:lpstr>
      <vt:lpstr>Symbol</vt:lpstr>
      <vt:lpstr>Trebuchet MS</vt:lpstr>
      <vt:lpstr>Thème Office</vt:lpstr>
      <vt:lpstr>MODELING IN PRACTICE: THE LIFE CYCLE OF A MODELING PROJECT, FROM CONCEPTION TO PUBLICATION - The example of Buruli ulcer in Cameroon 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IN PRACTIVE: THE LIFE CYCLE OF A MODELING PROJECT, FROM CONCEPTION TO PUBLICATION - The example of Buruli ulcer in Cameroon -</vt:lpstr>
    </vt:vector>
  </TitlesOfParts>
  <Company>EHESP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agarchitorena</dc:creator>
  <cp:lastModifiedBy>Cara Brook</cp:lastModifiedBy>
  <cp:revision>437</cp:revision>
  <dcterms:created xsi:type="dcterms:W3CDTF">2014-10-29T17:45:29Z</dcterms:created>
  <dcterms:modified xsi:type="dcterms:W3CDTF">2024-03-16T05:11:40Z</dcterms:modified>
</cp:coreProperties>
</file>